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1D4100-09BC-4A30-8488-C4FAAC5E44B6}">
  <a:tblStyle styleId="{DD1D4100-09BC-4A30-8488-C4FAAC5E44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book/10.1007/978-3-030-05318-5"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301.08727"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809.04184" TargetMode="External"/><Relationship Id="rId3" Type="http://schemas.openxmlformats.org/officeDocument/2006/relationships/hyperlink" Target="https://arxiv.org/abs/1912.05027" TargetMode="External"/><Relationship Id="rId4" Type="http://schemas.openxmlformats.org/officeDocument/2006/relationships/hyperlink" Target="https://arxiv.org/abs/1904.07392" TargetMode="External"/><Relationship Id="rId5" Type="http://schemas.openxmlformats.org/officeDocument/2006/relationships/hyperlink" Target="https://arxiv.org/abs/1901.11117" TargetMode="External"/><Relationship Id="rId6" Type="http://schemas.openxmlformats.org/officeDocument/2006/relationships/hyperlink" Target="https://arxiv.org/abs/2008.11652"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528b84c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528b84c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600">
                <a:solidFill>
                  <a:srgbClr val="595959"/>
                </a:solidFill>
              </a:rPr>
              <a:t>: </a:t>
            </a:r>
            <a:r>
              <a:rPr lang="it" sz="1600" u="sng">
                <a:solidFill>
                  <a:srgbClr val="0097A7"/>
                </a:solidFill>
                <a:hlinkClick r:id="rId2">
                  <a:extLst>
                    <a:ext uri="{A12FA001-AC4F-418D-AE19-62706E023703}">
                      <ahyp:hlinkClr val="tx"/>
                    </a:ext>
                  </a:extLst>
                </a:hlinkClick>
              </a:rPr>
              <a:t>(Hutter et al., 2019) </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None/>
            </a:pPr>
            <a:r>
              <a:rPr lang="it" sz="1600"/>
              <a:t>The accepted and widely held definition of NAS is the following: </a:t>
            </a:r>
            <a:endParaRPr sz="1600"/>
          </a:p>
          <a:p>
            <a:pPr indent="0" lvl="0" marL="0" rtl="0" algn="l">
              <a:lnSpc>
                <a:spcPct val="115000"/>
              </a:lnSpc>
              <a:spcBef>
                <a:spcPts val="1200"/>
              </a:spcBef>
              <a:spcAft>
                <a:spcPts val="0"/>
              </a:spcAft>
              <a:buNone/>
            </a:pPr>
            <a:r>
              <a:rPr lang="it" sz="1600"/>
              <a:t>Given a search space A , a dataset D, a training pipeline P, and a time or computation budget t, the goal is to find an architecture a A within budget t which has the highest possible validation accuracy when trained sing dataset D and training pipeline P. (Hutter et al. 2019). so basically, we try to automatically find the best architecture for our task. </a:t>
            </a:r>
            <a:endParaRPr sz="1600"/>
          </a:p>
          <a:p>
            <a:pPr indent="0" lvl="0" marL="0" rtl="0" algn="l">
              <a:lnSpc>
                <a:spcPct val="115000"/>
              </a:lnSpc>
              <a:spcBef>
                <a:spcPts val="1200"/>
              </a:spcBef>
              <a:spcAft>
                <a:spcPts val="1200"/>
              </a:spcAft>
              <a:buClr>
                <a:schemeClr val="dk1"/>
              </a:buClr>
              <a:buSzPts val="1100"/>
              <a:buFont typeface="Arial"/>
              <a:buNone/>
            </a:pPr>
            <a:r>
              <a:t/>
            </a:r>
            <a:endParaRPr sz="1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528b84cd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528b84cd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search space: the set of architectures that we can use </a:t>
            </a:r>
            <a:endParaRPr/>
          </a:p>
          <a:p>
            <a:pPr indent="0" lvl="0" marL="0" rtl="0" algn="l">
              <a:spcBef>
                <a:spcPts val="0"/>
              </a:spcBef>
              <a:spcAft>
                <a:spcPts val="0"/>
              </a:spcAft>
              <a:buClr>
                <a:schemeClr val="dk1"/>
              </a:buClr>
              <a:buSzPts val="1100"/>
              <a:buFont typeface="Arial"/>
              <a:buNone/>
            </a:pPr>
            <a:r>
              <a:rPr lang="it"/>
              <a:t>search strategy: method that we use to search for the optimal architecture</a:t>
            </a:r>
            <a:endParaRPr/>
          </a:p>
          <a:p>
            <a:pPr indent="0" lvl="0" marL="0" rtl="0" algn="l">
              <a:spcBef>
                <a:spcPts val="0"/>
              </a:spcBef>
              <a:spcAft>
                <a:spcPts val="0"/>
              </a:spcAft>
              <a:buClr>
                <a:schemeClr val="dk1"/>
              </a:buClr>
              <a:buSzPts val="1100"/>
              <a:buFont typeface="Arial"/>
              <a:buNone/>
            </a:pPr>
            <a:r>
              <a:rPr lang="it"/>
              <a:t>performance estimation strategy: how we evaluate the found architecture </a:t>
            </a:r>
            <a:endParaRPr/>
          </a:p>
          <a:p>
            <a:pPr indent="0" lvl="0" marL="0" rtl="0" algn="l">
              <a:spcBef>
                <a:spcPts val="0"/>
              </a:spcBef>
              <a:spcAft>
                <a:spcPts val="0"/>
              </a:spcAft>
              <a:buClr>
                <a:schemeClr val="dk1"/>
              </a:buClr>
              <a:buSzPts val="1100"/>
              <a:buFont typeface="Arial"/>
              <a:buNone/>
            </a:pPr>
            <a:r>
              <a:rPr lang="it"/>
              <a:t>and then we have a loop between the search strategy where we keep looking and evaluating different archtiectures until we found the best one according to our choosen metrics</a:t>
            </a:r>
            <a:endParaRPr/>
          </a:p>
          <a:p>
            <a:pPr indent="0" lvl="0" marL="0" rtl="0" algn="l">
              <a:spcBef>
                <a:spcPts val="0"/>
              </a:spcBef>
              <a:spcAft>
                <a:spcPts val="0"/>
              </a:spcAft>
              <a:buClr>
                <a:schemeClr val="dk1"/>
              </a:buClr>
              <a:buSzPts val="1100"/>
              <a:buFont typeface="Arial"/>
              <a:buNone/>
            </a:pPr>
            <a:r>
              <a:rPr lang="it"/>
              <a:t>a big subfield of NAS to which this categorization doesnt really apply is one shot model(where the search strategy is inherenlty link with also a performance startegy) (Xie et al., 2021)</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528b84cd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528b84cd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800">
                <a:solidFill>
                  <a:srgbClr val="595959"/>
                </a:solidFill>
              </a:rPr>
              <a:t>3:</a:t>
            </a:r>
            <a:r>
              <a:rPr lang="it" sz="800" u="sng">
                <a:solidFill>
                  <a:srgbClr val="0097A7"/>
                </a:solidFill>
                <a:hlinkClick r:id="rId2">
                  <a:extLst>
                    <a:ext uri="{A12FA001-AC4F-418D-AE19-62706E023703}">
                      <ahyp:hlinkClr val="tx"/>
                    </a:ext>
                  </a:extLst>
                </a:hlinkClick>
              </a:rPr>
              <a:t>(White et al., 2023)</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it"/>
              <a:t>is the set of all architectures that the NAS algorithm is allowed to select(White et al., 2022), and it is very first step in setting un NAS method and very crucial because ir defines the foundation of the NAS procedure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53e65ae4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53e65ae4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Chain-structured search spaces have a simple architecture topology: a sequential chain of operation layers are used to represent the architecture. the layers represent different operations like attention or linear transformation. since the operation are sequential this type of architectures are mostly used for encoder only architecture like BERT where we dont need to attend to the decoder</a:t>
            </a:r>
            <a:endParaRPr/>
          </a:p>
          <a:p>
            <a:pPr indent="0" lvl="0" marL="0" rtl="0" algn="l">
              <a:spcBef>
                <a:spcPts val="0"/>
              </a:spcBef>
              <a:spcAft>
                <a:spcPts val="0"/>
              </a:spcAft>
              <a:buClr>
                <a:schemeClr val="dk1"/>
              </a:buClr>
              <a:buSzPts val="1100"/>
              <a:buFont typeface="Arial"/>
              <a:buNone/>
            </a:pPr>
            <a:r>
              <a:rPr lang="it"/>
              <a:t>While these search spaces are easy to design and implement, their simplicity means there is a lower chance of discovering truly novel architectures.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53e65ae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53e65ae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probably the most popular search space in NAS((Chitty-Venkata et al 2022)). The main idea is to create cells and then reuse them multiple times to create the final architecture.  </a:t>
            </a:r>
            <a:endParaRPr/>
          </a:p>
          <a:p>
            <a:pPr indent="0" lvl="0" marL="0" rtl="0" algn="l">
              <a:spcBef>
                <a:spcPts val="0"/>
              </a:spcBef>
              <a:spcAft>
                <a:spcPts val="0"/>
              </a:spcAft>
              <a:buClr>
                <a:schemeClr val="dk1"/>
              </a:buClr>
              <a:buSzPts val="1100"/>
              <a:buFont typeface="Arial"/>
              <a:buNone/>
            </a:pPr>
            <a:r>
              <a:rPr lang="it"/>
              <a:t>[mention who made it populer Zoph et al., 2018 NASNet normal and reduction cells]. What makes them so advantageous is that once you have found the internal structure of one cell you can stuck them multiple times(but you first need to decide a priori how meny times to stuck them aka macro structure has to be fixed a priori). In a cell search space what you are looking for are operations and connections. In transformers an example of operations can be how many head in MHSD and connetions how and when to apply skipped connections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maybe make an example of this is a cell, and this is another cell and how they connect </a:t>
            </a:r>
            <a:r>
              <a:rPr lang="it"/>
              <a:t>together</a:t>
            </a:r>
            <a:r>
              <a:rPr lang="it"/>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53e65ae4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53e65ae4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the optimization techniques used to find a high performing architecture in the search space, basically the way we "query" the search space. There are different search strategies but in the Transformer field one of the most used search strategy is EA.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53e65ae4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53e65ae4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Evolutionary NAS algorithms work by iteratively updating a population of architectures. In each step, one or more parent architectures in the population are sampled (typically based on the validation accuracy of the architectures), combined and mutated to create new children architectures. These architectures are then trained(SGD) and added to the population, replacing individuals in the population with worse performance. ((Chitty-Venkata et al 2022)).</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53e65ae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53e65ae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 performance estimation strategy can be defined as any method used to quickly predict the performance of an architecture. Once the architecture has been trained, its accuracy is utilized by the search strategy to select a superior architecture.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it"/>
              <a:t>ere is not really a most used performance estimation strategy used with trasformers architecture so I will introduce for every specific case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it"/>
              <a:t>kay so, so far we have review the three main components of NAS but there is also a large subfield of NAS which is extensevly used, especially for Transformers: One-shot Models.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53e65ae4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53e65ae4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the idea is to train all architectures in the search space via a single("one shot") training of a supernetwork.(White et al., 2022). The supernetwork is a big network that encode all the possible architectures as sub-networks. the big advantage is that we can train an exponential number of architectures for a linar compute cost(White et al., 2022).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Edges are operation like convolution, attention and skipped connections. nodes are tensor(high dimensional matrices)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it"/>
              <a:t>how to train a supernet: randomly sample one </a:t>
            </a:r>
            <a:r>
              <a:rPr lang="it"/>
              <a:t>architecture</a:t>
            </a:r>
            <a:r>
              <a:rPr lang="it"/>
              <a:t>, train for a few epochs and then updated the weights of all other architectures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53e65ae4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53e65ae4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there is a growing interest, primarily driven by financial incentives, in hardware considerations. Therefore, it is crucial to highlight hardware-aware NAS. This approach not only optimizes for the best architecture but also tailors it to the hardware platform by considering metrics such as latency[105], [106] FLOPS[70], energu ysage[107] and memory usage[108]. Typically, this problem is approached as a multi-objective optimization challenge.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latency: the time it takes for a neural network model to process an input and produce an output on a specific hardware platform. run inference(?)</a:t>
            </a:r>
            <a:endParaRPr/>
          </a:p>
          <a:p>
            <a:pPr indent="0" lvl="0" marL="0" rtl="0" algn="l">
              <a:spcBef>
                <a:spcPts val="0"/>
              </a:spcBef>
              <a:spcAft>
                <a:spcPts val="0"/>
              </a:spcAft>
              <a:buClr>
                <a:schemeClr val="dk1"/>
              </a:buClr>
              <a:buSzPts val="1100"/>
              <a:buFont typeface="Arial"/>
              <a:buNone/>
            </a:pPr>
            <a:r>
              <a:rPr lang="it"/>
              <a:t>FLOPS: FLOPS stands for Floating Point Operations Per Second. It is a measure of the computational performance of a neural network, indicating the number of floating-point calculations the network can perform in one second.</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e528b84cd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e528b84cd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Transformers have revolutionazed the AI field and have become the de facto architecture in deep learning for a variety of tasks mainly in NLP and CV(Chitty-Venkata et al 2022) domains , with more than n papers( et al) since focused on them. Transformers have also capture the public and media's attention since the release of transformer based architecture like the GPT family.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53e65ae4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53e65ae4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now that the foundamentals concepts have been introduced we will explore further the field of NAS applied to Transformers.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5eae918f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5eae918f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 **Evolved Transformer** represents a significant evolution from the original Transformer architecture introduced by Vaswani et al. in 2017. It incorporates novel enhancements and optimizations aimed at addressing key limitations of the original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59515e56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e59515e56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It adopts a cell-based search space. the idea is two create two cells: one for the encoder and one for the decoder. these cells are composed od blocks: 6 for the encoder and 8 for the decoder. the final transformer archtiecture will be achieved by stakcing multiples time the cells.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59515e5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e59515e5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core of the search space is the block. each block is then divided in two branch(left and tight). each branch receives different input data performn a different trasformation on it and then the two branch output are combined in one single block output.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5ba6c8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5ba6c8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kind of normalization is applied? layer normalization: for every data point calculate the mean and the sd and then to each point </a:t>
            </a:r>
            <a:r>
              <a:rPr lang="it"/>
              <a:t>subtract</a:t>
            </a:r>
            <a:r>
              <a:rPr lang="it"/>
              <a:t> mean of sd of the layer</a:t>
            </a:r>
            <a:endParaRPr/>
          </a:p>
          <a:p>
            <a:pPr indent="0" lvl="0" marL="0" rtl="0" algn="l">
              <a:spcBef>
                <a:spcPts val="0"/>
              </a:spcBef>
              <a:spcAft>
                <a:spcPts val="0"/>
              </a:spcAft>
              <a:buNone/>
            </a:pPr>
            <a:r>
              <a:rPr lang="it"/>
              <a:t>should i say about output dimension? yes???</a:t>
            </a:r>
            <a:endParaRPr/>
          </a:p>
          <a:p>
            <a:pPr indent="0" lvl="0" marL="0" rtl="0" algn="l">
              <a:spcBef>
                <a:spcPts val="0"/>
              </a:spcBef>
              <a:spcAft>
                <a:spcPts val="0"/>
              </a:spcAft>
              <a:buNone/>
            </a:pPr>
            <a:r>
              <a:rPr lang="it"/>
              <a:t>how are swish, relu and leaky relu activations? </a:t>
            </a:r>
            <a:endParaRPr/>
          </a:p>
          <a:p>
            <a:pPr indent="0" lvl="0" marL="0" rtl="0" algn="l">
              <a:spcBef>
                <a:spcPts val="0"/>
              </a:spcBef>
              <a:spcAft>
                <a:spcPts val="0"/>
              </a:spcAft>
              <a:buNone/>
            </a:pPr>
            <a:r>
              <a:rPr lang="it"/>
              <a:t>hidden state: vary form </a:t>
            </a:r>
            <a:endParaRPr/>
          </a:p>
          <a:p>
            <a:pPr indent="0" lvl="0" marL="0" rtl="0" algn="l">
              <a:spcBef>
                <a:spcPts val="0"/>
              </a:spcBef>
              <a:spcAft>
                <a:spcPts val="0"/>
              </a:spcAft>
              <a:buNone/>
            </a:pPr>
            <a:r>
              <a:rPr lang="it"/>
              <a:t>is the cell input the output of the last cell? yes, i think so </a:t>
            </a:r>
            <a:endParaRPr/>
          </a:p>
          <a:p>
            <a:pPr indent="0" lvl="0" marL="0" rtl="0" algn="l">
              <a:spcBef>
                <a:spcPts val="0"/>
              </a:spcBef>
              <a:spcAft>
                <a:spcPts val="0"/>
              </a:spcAft>
              <a:buNone/>
            </a:pPr>
            <a:r>
              <a:rPr lang="it"/>
              <a:t>gated linear unit:  </a:t>
            </a:r>
            <a:r>
              <a:rPr lang="it"/>
              <a:t>GLU(X)=(XW+b)⊙σ(XV+c) sigma is sigmoid activation function  element-wise multiplication. two separate linear transformations on the input data matrix using two different sets of weights, followed by a gating mechanism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78459288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78459288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kind of normalization is applied? layer normalization: for every data point calculate the mean and the sd and then to each point subtract mean of sd of the layer</a:t>
            </a:r>
            <a:endParaRPr/>
          </a:p>
          <a:p>
            <a:pPr indent="0" lvl="0" marL="0" rtl="0" algn="l">
              <a:spcBef>
                <a:spcPts val="0"/>
              </a:spcBef>
              <a:spcAft>
                <a:spcPts val="0"/>
              </a:spcAft>
              <a:buNone/>
            </a:pPr>
            <a:r>
              <a:rPr lang="it"/>
              <a:t>should i say about output dimension? yes???</a:t>
            </a:r>
            <a:endParaRPr/>
          </a:p>
          <a:p>
            <a:pPr indent="0" lvl="0" marL="0" rtl="0" algn="l">
              <a:spcBef>
                <a:spcPts val="0"/>
              </a:spcBef>
              <a:spcAft>
                <a:spcPts val="0"/>
              </a:spcAft>
              <a:buNone/>
            </a:pPr>
            <a:r>
              <a:rPr lang="it"/>
              <a:t>how are swish, relu and leaky relu activations? </a:t>
            </a:r>
            <a:endParaRPr/>
          </a:p>
          <a:p>
            <a:pPr indent="0" lvl="0" marL="0" rtl="0" algn="l">
              <a:spcBef>
                <a:spcPts val="0"/>
              </a:spcBef>
              <a:spcAft>
                <a:spcPts val="0"/>
              </a:spcAft>
              <a:buNone/>
            </a:pPr>
            <a:r>
              <a:rPr lang="it"/>
              <a:t>hidden state: vary form </a:t>
            </a:r>
            <a:endParaRPr/>
          </a:p>
          <a:p>
            <a:pPr indent="0" lvl="0" marL="0" rtl="0" algn="l">
              <a:spcBef>
                <a:spcPts val="0"/>
              </a:spcBef>
              <a:spcAft>
                <a:spcPts val="0"/>
              </a:spcAft>
              <a:buNone/>
            </a:pPr>
            <a:r>
              <a:rPr lang="it"/>
              <a:t>is the cell input the output of the last cell? yes, i think so </a:t>
            </a:r>
            <a:endParaRPr/>
          </a:p>
          <a:p>
            <a:pPr indent="0" lvl="0" marL="0" rtl="0" algn="l">
              <a:spcBef>
                <a:spcPts val="0"/>
              </a:spcBef>
              <a:spcAft>
                <a:spcPts val="0"/>
              </a:spcAft>
              <a:buNone/>
            </a:pPr>
            <a:r>
              <a:rPr lang="it"/>
              <a:t>gated linear unit:  GLU(X)=(XW+b)⊙σ(XV+c) sigma is sigmoid activation function  element-wise multiplication. two separate linear transformations on the input data matrix using two different sets of weights, followed by a gating mechanism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78459288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78459288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kind of normalization is applied? layer normalization: for every data point calculate the mean and the sd and then to each point subtract mean of sd of the layer</a:t>
            </a:r>
            <a:endParaRPr/>
          </a:p>
          <a:p>
            <a:pPr indent="0" lvl="0" marL="0" rtl="0" algn="l">
              <a:spcBef>
                <a:spcPts val="0"/>
              </a:spcBef>
              <a:spcAft>
                <a:spcPts val="0"/>
              </a:spcAft>
              <a:buNone/>
            </a:pPr>
            <a:r>
              <a:rPr lang="it"/>
              <a:t>should i say about output dimension? yes???</a:t>
            </a:r>
            <a:endParaRPr/>
          </a:p>
          <a:p>
            <a:pPr indent="0" lvl="0" marL="0" rtl="0" algn="l">
              <a:spcBef>
                <a:spcPts val="0"/>
              </a:spcBef>
              <a:spcAft>
                <a:spcPts val="0"/>
              </a:spcAft>
              <a:buNone/>
            </a:pPr>
            <a:r>
              <a:rPr lang="it"/>
              <a:t>how are swish, relu and leaky relu activations? </a:t>
            </a:r>
            <a:endParaRPr/>
          </a:p>
          <a:p>
            <a:pPr indent="0" lvl="0" marL="0" rtl="0" algn="l">
              <a:spcBef>
                <a:spcPts val="0"/>
              </a:spcBef>
              <a:spcAft>
                <a:spcPts val="0"/>
              </a:spcAft>
              <a:buNone/>
            </a:pPr>
            <a:r>
              <a:rPr lang="it"/>
              <a:t>hidden state: vary form </a:t>
            </a:r>
            <a:endParaRPr/>
          </a:p>
          <a:p>
            <a:pPr indent="0" lvl="0" marL="0" rtl="0" algn="l">
              <a:spcBef>
                <a:spcPts val="0"/>
              </a:spcBef>
              <a:spcAft>
                <a:spcPts val="0"/>
              </a:spcAft>
              <a:buNone/>
            </a:pPr>
            <a:r>
              <a:rPr lang="it"/>
              <a:t>is the cell input the output of the last cell? yes, i think so </a:t>
            </a:r>
            <a:endParaRPr/>
          </a:p>
          <a:p>
            <a:pPr indent="0" lvl="0" marL="0" rtl="0" algn="l">
              <a:spcBef>
                <a:spcPts val="0"/>
              </a:spcBef>
              <a:spcAft>
                <a:spcPts val="0"/>
              </a:spcAft>
              <a:buNone/>
            </a:pPr>
            <a:r>
              <a:rPr lang="it"/>
              <a:t>gated linear unit:  GLU(X)=(XW+b)⊙σ(XV+c) sigma is sigmoid activation function  element-wise multiplication. two separate linear transformations on the input data matrix using two different sets of weights, followed by a gating mechanism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78459288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78459288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kind of normalization is applied? layer normalization: for every data point calculate the mean and the sd and then to each point subtract mean of sd of the layer</a:t>
            </a:r>
            <a:endParaRPr/>
          </a:p>
          <a:p>
            <a:pPr indent="0" lvl="0" marL="0" rtl="0" algn="l">
              <a:spcBef>
                <a:spcPts val="0"/>
              </a:spcBef>
              <a:spcAft>
                <a:spcPts val="0"/>
              </a:spcAft>
              <a:buNone/>
            </a:pPr>
            <a:r>
              <a:rPr lang="it"/>
              <a:t>should i say about output dimension? yes???</a:t>
            </a:r>
            <a:endParaRPr/>
          </a:p>
          <a:p>
            <a:pPr indent="0" lvl="0" marL="0" rtl="0" algn="l">
              <a:spcBef>
                <a:spcPts val="0"/>
              </a:spcBef>
              <a:spcAft>
                <a:spcPts val="0"/>
              </a:spcAft>
              <a:buNone/>
            </a:pPr>
            <a:r>
              <a:rPr lang="it"/>
              <a:t>how are swish, relu and leaky relu activations? </a:t>
            </a:r>
            <a:endParaRPr/>
          </a:p>
          <a:p>
            <a:pPr indent="0" lvl="0" marL="0" rtl="0" algn="l">
              <a:spcBef>
                <a:spcPts val="0"/>
              </a:spcBef>
              <a:spcAft>
                <a:spcPts val="0"/>
              </a:spcAft>
              <a:buNone/>
            </a:pPr>
            <a:r>
              <a:rPr lang="it"/>
              <a:t>hidden state: vary form </a:t>
            </a:r>
            <a:endParaRPr/>
          </a:p>
          <a:p>
            <a:pPr indent="0" lvl="0" marL="0" rtl="0" algn="l">
              <a:spcBef>
                <a:spcPts val="0"/>
              </a:spcBef>
              <a:spcAft>
                <a:spcPts val="0"/>
              </a:spcAft>
              <a:buNone/>
            </a:pPr>
            <a:r>
              <a:rPr lang="it"/>
              <a:t>is the cell input the output of the last cell? yes, i think so </a:t>
            </a:r>
            <a:endParaRPr/>
          </a:p>
          <a:p>
            <a:pPr indent="0" lvl="0" marL="0" rtl="0" algn="l">
              <a:spcBef>
                <a:spcPts val="0"/>
              </a:spcBef>
              <a:spcAft>
                <a:spcPts val="0"/>
              </a:spcAft>
              <a:buNone/>
            </a:pPr>
            <a:r>
              <a:rPr lang="it"/>
              <a:t>gated linear unit:  GLU(X)=(XW+b)⊙σ(XV+c) sigma is sigmoid activation function  element-wise multiplication. two separate linear transformations on the input data matrix using two different sets of weights, followed by a gating mechanism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78459288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78459288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kind of normalization is applied? layer normalization: for every data point calculate the mean and the sd and then to each point subtract mean of sd of the layer</a:t>
            </a:r>
            <a:endParaRPr/>
          </a:p>
          <a:p>
            <a:pPr indent="0" lvl="0" marL="0" rtl="0" algn="l">
              <a:spcBef>
                <a:spcPts val="0"/>
              </a:spcBef>
              <a:spcAft>
                <a:spcPts val="0"/>
              </a:spcAft>
              <a:buNone/>
            </a:pPr>
            <a:r>
              <a:rPr lang="it"/>
              <a:t>should i say about output dimension? yes???</a:t>
            </a:r>
            <a:endParaRPr/>
          </a:p>
          <a:p>
            <a:pPr indent="0" lvl="0" marL="0" rtl="0" algn="l">
              <a:spcBef>
                <a:spcPts val="0"/>
              </a:spcBef>
              <a:spcAft>
                <a:spcPts val="0"/>
              </a:spcAft>
              <a:buNone/>
            </a:pPr>
            <a:r>
              <a:rPr lang="it"/>
              <a:t>how are swish, relu and leaky relu activations? </a:t>
            </a:r>
            <a:endParaRPr/>
          </a:p>
          <a:p>
            <a:pPr indent="0" lvl="0" marL="0" rtl="0" algn="l">
              <a:spcBef>
                <a:spcPts val="0"/>
              </a:spcBef>
              <a:spcAft>
                <a:spcPts val="0"/>
              </a:spcAft>
              <a:buNone/>
            </a:pPr>
            <a:r>
              <a:rPr lang="it"/>
              <a:t>hidden state: vary form </a:t>
            </a:r>
            <a:endParaRPr/>
          </a:p>
          <a:p>
            <a:pPr indent="0" lvl="0" marL="0" rtl="0" algn="l">
              <a:spcBef>
                <a:spcPts val="0"/>
              </a:spcBef>
              <a:spcAft>
                <a:spcPts val="0"/>
              </a:spcAft>
              <a:buNone/>
            </a:pPr>
            <a:r>
              <a:rPr lang="it"/>
              <a:t>is the cell input the output of the last cell? yes, i think so </a:t>
            </a:r>
            <a:endParaRPr/>
          </a:p>
          <a:p>
            <a:pPr indent="0" lvl="0" marL="0" rtl="0" algn="l">
              <a:spcBef>
                <a:spcPts val="0"/>
              </a:spcBef>
              <a:spcAft>
                <a:spcPts val="0"/>
              </a:spcAft>
              <a:buNone/>
            </a:pPr>
            <a:r>
              <a:rPr lang="it"/>
              <a:t>gated linear unit:  GLU(X)=(XW+b)⊙σ(XV+c) sigma is sigmoid activation function  element-wise multiplication. two separate linear transformations on the input data matrix using two different sets of weights, followed by a gating mechanism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5ba6c89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e5ba6c89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total the search space is </a:t>
            </a:r>
            <a:endParaRPr/>
          </a:p>
          <a:p>
            <a:pPr indent="0" lvl="0" marL="0" rtl="0" algn="l">
              <a:spcBef>
                <a:spcPts val="0"/>
              </a:spcBef>
              <a:spcAft>
                <a:spcPts val="0"/>
              </a:spcAft>
              <a:buNone/>
            </a:pPr>
            <a:r>
              <a:rPr lang="it"/>
              <a:t> space of 7,30*10^115 models but they do shrink it→ discard all </a:t>
            </a:r>
            <a:r>
              <a:rPr lang="it"/>
              <a:t>architectures where the decoder does not have at least 1:attend to the encoder. but this seems to not be present in the fina ET decoder cell, also they basically always enforce the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e528b84cd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e528b84cd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why should you cre pt 2</a:t>
            </a:r>
            <a:endParaRPr/>
          </a:p>
          <a:p>
            <a:pPr indent="0" lvl="0" marL="0" rtl="0" algn="l">
              <a:spcBef>
                <a:spcPts val="0"/>
              </a:spcBef>
              <a:spcAft>
                <a:spcPts val="0"/>
              </a:spcAft>
              <a:buClr>
                <a:schemeClr val="dk1"/>
              </a:buClr>
              <a:buSzPts val="1100"/>
              <a:buFont typeface="Arial"/>
              <a:buNone/>
            </a:pPr>
            <a:r>
              <a:rPr lang="it"/>
              <a:t>However, designing Transformer models is complex and labor-intensive due to their intricate architecture and the extensive computational resources required for training and optimization them.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5ba6c89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e5ba6c89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X is a matrix of tokens xi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and noew that we have introduced the search space of the evolved transformer we will now describe the novel EA algorithm used as search strategy.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as search strategy the authors used evolutionary algorithms with tournament selection. tournament selection means that when choosing the next parent generation we randomly choose k architecteurs and choose the one with the highest fitness metric, in this case is log perplexity on the WMT’14 En-De validation set.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(Perplexity is a metric used to evaluate the performance of language models. It essentially measures how well a model predicts the next word in a sequence. A lower perplexity score indicates better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why log perplexity? more </a:t>
            </a:r>
            <a:r>
              <a:rPr lang="it"/>
              <a:t>consistent result and helped reduce noise of fitness(?????) andom fluctuations in their evaluation metric</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5ba6c892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e5ba6c892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EA with warms starting: strong defal configuration for the EA's hyperparameters)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given the complexty of the task at end authors had to adopt neew solutons to speed up the raining and they introduced a novel evolutionary algorithm whichdynam ically allocate resources to more promising architectures according to their fitness. aclled Progressive Dynammic Hurdles(PDH)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when do we create a hurdle? after a number of models is being evaluated m= 5000, the models are allowed to train for s= 60, 60, 120. the number of epochs they are </a:t>
            </a:r>
            <a:r>
              <a:rPr lang="it"/>
              <a:t>allowed</a:t>
            </a:r>
            <a:r>
              <a:rPr lang="it"/>
              <a:t> to train increases with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training used for the NN? I assume SGD but it wasnt specified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population size of 100 to select the parents??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question: how many training steps in the PDH, how many models evaluated?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they did run some ablation studies on not using PDH but a normal EA and also with and withou seeding the population with the transformer, and the best result was with the PDH and seeing with the </a:t>
            </a:r>
            <a:r>
              <a:rPr lang="it"/>
              <a:t>transformer</a:t>
            </a:r>
            <a:r>
              <a:rPr lang="it"/>
              <a:t> in </a:t>
            </a:r>
            <a:r>
              <a:rPr lang="it"/>
              <a:t>terms of perplexity. each of these ablation studies was run 3 times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they did use Google TPUV.2 to train during EA, but then they trained the architecture from scratch on a different architecture 8 NVIDIA 100</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6395a8d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e6395a8d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by focusing training time on potentially good architectures.</a:t>
            </a:r>
            <a:endParaRPr/>
          </a:p>
          <a:p>
            <a:pPr indent="-298450" lvl="0" marL="457200" rtl="0" algn="l">
              <a:lnSpc>
                <a:spcPct val="115000"/>
              </a:lnSpc>
              <a:spcBef>
                <a:spcPts val="1200"/>
              </a:spcBef>
              <a:spcAft>
                <a:spcPts val="0"/>
              </a:spcAft>
              <a:buClr>
                <a:schemeClr val="dk1"/>
              </a:buClr>
              <a:buSzPts val="1100"/>
              <a:buChar char="●"/>
            </a:pPr>
            <a:r>
              <a:rPr lang="it"/>
              <a:t>Gradually increases training difficulty, allowing promising models to reach their full potential.</a:t>
            </a:r>
            <a:endParaRPr/>
          </a:p>
          <a:p>
            <a:pPr indent="-298450" lvl="0" marL="457200" rtl="0" algn="l">
              <a:lnSpc>
                <a:spcPct val="115000"/>
              </a:lnSpc>
              <a:spcBef>
                <a:spcPts val="0"/>
              </a:spcBef>
              <a:spcAft>
                <a:spcPts val="0"/>
              </a:spcAft>
              <a:buClr>
                <a:schemeClr val="dk1"/>
              </a:buClr>
              <a:buSzPts val="1100"/>
              <a:buChar char="●"/>
            </a:pPr>
            <a:r>
              <a:rPr lang="it"/>
              <a:t>Avoids wasting resources on poorly performing models</a:t>
            </a:r>
            <a:endParaRPr/>
          </a:p>
          <a:p>
            <a:pPr indent="0" lvl="0" marL="0" rtl="0" algn="l">
              <a:spcBef>
                <a:spcPts val="1200"/>
              </a:spcBef>
              <a:spcAft>
                <a:spcPts val="0"/>
              </a:spcAft>
              <a:buNone/>
            </a:pPr>
            <a:r>
              <a:rPr lang="it">
                <a:solidFill>
                  <a:schemeClr val="dk1"/>
                </a:solidFill>
              </a:rPr>
              <a:t>question: a little bit more on the training of the PDH, like for how much more were the good performing architecture allowed to train? </a:t>
            </a:r>
            <a:endParaRPr>
              <a:solidFill>
                <a:schemeClr val="dk1"/>
              </a:solidFill>
            </a:endParaRPr>
          </a:p>
          <a:p>
            <a:pPr indent="0" lvl="0" marL="0" rtl="0" algn="l">
              <a:spcBef>
                <a:spcPts val="0"/>
              </a:spcBef>
              <a:spcAft>
                <a:spcPts val="0"/>
              </a:spcAft>
              <a:buNone/>
            </a:pPr>
            <a:r>
              <a:rPr lang="it">
                <a:solidFill>
                  <a:schemeClr val="dk1"/>
                </a:solidFill>
              </a:rPr>
              <a:t>they wanted to approximate the 300k training step of the big transformer and they used 240k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5ba6c892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5ba6c892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Train for 300k steps on a single Google TPU V.2 chip </a:t>
            </a:r>
            <a:endParaRPr/>
          </a:p>
          <a:p>
            <a:pPr indent="0" lvl="0" marL="0" rtl="0" algn="l">
              <a:spcBef>
                <a:spcPts val="0"/>
              </a:spcBef>
              <a:spcAft>
                <a:spcPts val="0"/>
              </a:spcAft>
              <a:buNone/>
            </a:pPr>
            <a:r>
              <a:rPr lang="it"/>
              <a:t> machine </a:t>
            </a:r>
            <a:r>
              <a:rPr lang="it"/>
              <a:t>translation</a:t>
            </a:r>
            <a:r>
              <a:rPr lang="it"/>
              <a:t>: literally what it sounds </a:t>
            </a:r>
            <a:endParaRPr/>
          </a:p>
          <a:p>
            <a:pPr indent="0" lvl="0" marL="0" rtl="0" algn="l">
              <a:spcBef>
                <a:spcPts val="0"/>
              </a:spcBef>
              <a:spcAft>
                <a:spcPts val="0"/>
              </a:spcAft>
              <a:buNone/>
            </a:pPr>
            <a:r>
              <a:rPr lang="it"/>
              <a:t>WMT: large language pair </a:t>
            </a:r>
            <a:r>
              <a:rPr lang="it"/>
              <a:t>sentences</a:t>
            </a:r>
            <a:r>
              <a:rPr lang="it"/>
              <a:t> in the two target languages </a:t>
            </a:r>
            <a:endParaRPr/>
          </a:p>
          <a:p>
            <a:pPr indent="0" lvl="0" marL="0" rtl="0" algn="l">
              <a:spcBef>
                <a:spcPts val="0"/>
              </a:spcBef>
              <a:spcAft>
                <a:spcPts val="0"/>
              </a:spcAft>
              <a:buNone/>
            </a:pPr>
            <a:r>
              <a:rPr lang="it"/>
              <a:t>LM1B: 1 billion words sourced from various news article</a:t>
            </a:r>
            <a:endParaRPr/>
          </a:p>
          <a:p>
            <a:pPr indent="0" lvl="0" marL="0" rtl="0" algn="l">
              <a:spcBef>
                <a:spcPts val="0"/>
              </a:spcBef>
              <a:spcAft>
                <a:spcPts val="0"/>
              </a:spcAft>
              <a:buNone/>
            </a:pPr>
            <a:r>
              <a:rPr lang="it"/>
              <a:t>language modeling: next word prediction </a:t>
            </a:r>
            <a:endParaRPr/>
          </a:p>
          <a:p>
            <a:pPr indent="0" lvl="0" marL="0" rtl="0" algn="l">
              <a:spcBef>
                <a:spcPts val="0"/>
              </a:spcBef>
              <a:spcAft>
                <a:spcPts val="0"/>
              </a:spcAft>
              <a:buNone/>
            </a:pPr>
            <a:r>
              <a:rPr lang="it"/>
              <a:t>the WMTì18 En-De dataset was used to train, but then it also tested again the other datasets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5ba6c892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e5ba6c892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and after training this for a while on two tasks</a:t>
            </a:r>
            <a:endParaRPr/>
          </a:p>
          <a:p>
            <a:pPr indent="0" lvl="0" marL="0" rtl="0" algn="l">
              <a:spcBef>
                <a:spcPts val="0"/>
              </a:spcBef>
              <a:spcAft>
                <a:spcPts val="0"/>
              </a:spcAft>
              <a:buClr>
                <a:schemeClr val="dk1"/>
              </a:buClr>
              <a:buSzPts val="1100"/>
              <a:buFont typeface="Arial"/>
              <a:buNone/>
            </a:pPr>
            <a:r>
              <a:rPr lang="it"/>
              <a:t>they they selected the top 20models and retrain them from scratch and then used the best model perplexity. so they trained on each dataset, and for each of this found the top 20 models, retrain them from scratch and among all these(20*4= 80) models they just choose the best one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final comparison run on the same  8 NVIDIA P100 hardware setup that was used by Vaswani et 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how can they come up with just a final </a:t>
            </a:r>
            <a:r>
              <a:rPr lang="it"/>
              <a:t>architecture</a:t>
            </a:r>
            <a:r>
              <a:rPr lang="it"/>
              <a:t> with 4 different training dataset? </a:t>
            </a:r>
            <a:endParaRPr/>
          </a:p>
          <a:p>
            <a:pPr indent="0" lvl="0" marL="0" rtl="0" algn="l">
              <a:spcBef>
                <a:spcPts val="0"/>
              </a:spcBef>
              <a:spcAft>
                <a:spcPts val="0"/>
              </a:spcAft>
              <a:buNone/>
            </a:pPr>
            <a:r>
              <a:rPr lang="it"/>
              <a:t>the block is the cell </a:t>
            </a:r>
            <a:endParaRPr/>
          </a:p>
          <a:p>
            <a:pPr indent="0" lvl="0" marL="0" rtl="0" algn="l">
              <a:spcBef>
                <a:spcPts val="0"/>
              </a:spcBef>
              <a:spcAft>
                <a:spcPts val="0"/>
              </a:spcAft>
              <a:buNone/>
            </a:pPr>
            <a:r>
              <a:rPr lang="it"/>
              <a:t>they basically used the right branch to encode the skipped connections </a:t>
            </a:r>
            <a:endParaRPr/>
          </a:p>
          <a:p>
            <a:pPr indent="0" lvl="0" marL="0" rtl="0" algn="l">
              <a:spcBef>
                <a:spcPts val="0"/>
              </a:spcBef>
              <a:spcAft>
                <a:spcPts val="0"/>
              </a:spcAft>
              <a:buNone/>
            </a:pPr>
            <a:r>
              <a:rPr lang="it"/>
              <a:t>3 encoder cells and 4 decoder cells but who knows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e5eae918f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e5eae918f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Left: layer normalization is applied aiapplies a Gated </a:t>
            </a:r>
            <a:r>
              <a:rPr lang="it"/>
              <a:t>linear unit transformation, which basically is the element wise multiplication between a linear transformation of the input and an activation function applied to the input, no activation is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Right: No layer normalization, no transformation is applied to the input, no activation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Combiner function not specified in the paper, my intuition from the plus is that it is addition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we can kinda think of the right branch like encoding a skipped connection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Any unused hidden states are automatically added to the final block output via addition.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how did they combined the different dimensions: For MULTIPLICATION and ADDITION, if the right and left branch outputs have differing embedding depths, then the smaller of the two is padded so that the dimensionality matches. For ADDITION the padding is 0’s; for MULTIPLI CATION the padding is 1’s.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my doubt: RELU does not change the dimensionality, so </a:t>
            </a:r>
            <a:r>
              <a:rPr lang="it"/>
              <a:t>something must be happening here, but the combiner function cannot be null value soooo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there is an extra “operation” to be decided and it is the output dimension after the operation, there are 10 choices which depend on the different operation(10 different relative dimensions)to adjust the sizes of the operation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78459288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78459288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which dataset is this? WMT’14En-De it is also the main dataset used in the original transformer </a:t>
            </a:r>
            <a:endParaRPr/>
          </a:p>
          <a:p>
            <a:pPr indent="0" lvl="0" marL="0" rtl="0" algn="l">
              <a:spcBef>
                <a:spcPts val="0"/>
              </a:spcBef>
              <a:spcAft>
                <a:spcPts val="0"/>
              </a:spcAft>
              <a:buNone/>
            </a:pPr>
            <a:r>
              <a:rPr lang="it"/>
              <a:t>did they retrain the all architecture from scratch? yes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Across various embedding sizes (128 to 1024), the Evolved Transformer consistently shows improvements in **Perplexity** and **BLEU** scores compared to the standard Transformer. This suggests that the architectural enhancements introduced by ET through Neural Architecture Search (NAS) contribute to better performance without excessively increasing computational demands. </a:t>
            </a:r>
            <a:endParaRPr/>
          </a:p>
          <a:p>
            <a:pPr indent="0" lvl="0" marL="0" rtl="0" algn="l">
              <a:spcBef>
                <a:spcPts val="0"/>
              </a:spcBef>
              <a:spcAft>
                <a:spcPts val="0"/>
              </a:spcAft>
              <a:buNone/>
            </a:pPr>
            <a:r>
              <a:rPr lang="it"/>
              <a:t> The improvements shown by ET are consistent across various hardware configurations (432 to 1024 embedding sizes), indicating robustness in performance enhancements across different scales of computational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BLUE: valuate the quality of machine-generated translations against human-generated reference translations.  </a:t>
            </a:r>
            <a:endParaRPr/>
          </a:p>
          <a:p>
            <a:pPr indent="0" lvl="0" marL="0" rtl="0" algn="l">
              <a:spcBef>
                <a:spcPts val="0"/>
              </a:spcBef>
              <a:spcAft>
                <a:spcPts val="0"/>
              </a:spcAft>
              <a:buNone/>
            </a:pPr>
            <a:r>
              <a:rPr lang="it"/>
              <a:t> is better high, perplexiy low. showing the difference in BLEU since it is also what is shown in the original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why different embedding sizes?  To create a spectrum of model sizes for each architecture the authors selected different input embedding sizes and shrank or grew the rest of the model embedding sizes with the same proportions and the embedding size of course influence the number of parameters in the model: the number of embedding layer for tokens (word embeddings) and positions (positional embeddings)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5ba6c892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5ba6c892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which dataset is this? WMT’14En-De it is also the main dataset used in the original transformer </a:t>
            </a:r>
            <a:endParaRPr/>
          </a:p>
          <a:p>
            <a:pPr indent="0" lvl="0" marL="0" rtl="0" algn="l">
              <a:spcBef>
                <a:spcPts val="0"/>
              </a:spcBef>
              <a:spcAft>
                <a:spcPts val="0"/>
              </a:spcAft>
              <a:buNone/>
            </a:pPr>
            <a:r>
              <a:rPr lang="it"/>
              <a:t>did they retrain the all </a:t>
            </a:r>
            <a:r>
              <a:rPr lang="it"/>
              <a:t>architecture</a:t>
            </a:r>
            <a:r>
              <a:rPr lang="it"/>
              <a:t> from scratch? yes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explain how they have created model with different sizes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Across various embedding sizes (128 to 1024), the Evolved Transformer consistently shows improvements in **Perplexity** and **BLEU** scores compared to the standard Transformer. This suggests that the architectural enhancements introduced by ET through Neural Architecture Search (NAS) contribute to better performance without excessively increasing computational demands. </a:t>
            </a:r>
            <a:endParaRPr/>
          </a:p>
          <a:p>
            <a:pPr indent="0" lvl="0" marL="0" rtl="0" algn="l">
              <a:spcBef>
                <a:spcPts val="0"/>
              </a:spcBef>
              <a:spcAft>
                <a:spcPts val="0"/>
              </a:spcAft>
              <a:buNone/>
            </a:pPr>
            <a:r>
              <a:rPr lang="it"/>
              <a:t> The improvements shown by ET are consistent across various hardware configurations (432 to 1024 embedding sizes), indicating robustness in performance enhancements across different scales of computational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BLUE: valuate the quality of machine-generated translations against human-generated reference translations.  </a:t>
            </a:r>
            <a:endParaRPr/>
          </a:p>
          <a:p>
            <a:pPr indent="0" lvl="0" marL="0" rtl="0" algn="l">
              <a:spcBef>
                <a:spcPts val="0"/>
              </a:spcBef>
              <a:spcAft>
                <a:spcPts val="0"/>
              </a:spcAft>
              <a:buNone/>
            </a:pPr>
            <a:r>
              <a:rPr lang="it"/>
              <a:t> is better high, perplexiy low. showing the difference in BLEU since it is also what is shown in the original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why different embedding sizes?  To create a spectrum of model sizes for each architecture the authors selected different input embedding sizes and shrank or grew the rest of the model embedding sizes with the same proportions and the embedding size of course influence the number of parameters in the model: the number of embedding layer for tokens (word embeddings) and positions (positional embeddings)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78459288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78459288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which dataset is this? WMT’14En-De it is also the main dataset used in the original transformer </a:t>
            </a:r>
            <a:endParaRPr/>
          </a:p>
          <a:p>
            <a:pPr indent="0" lvl="0" marL="0" rtl="0" algn="l">
              <a:spcBef>
                <a:spcPts val="0"/>
              </a:spcBef>
              <a:spcAft>
                <a:spcPts val="0"/>
              </a:spcAft>
              <a:buNone/>
            </a:pPr>
            <a:r>
              <a:rPr lang="it"/>
              <a:t>did they retrain the all architecture from scratch? yes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Across various embedding sizes (128 to 1024), the Evolved Transformer consistently shows improvements in **Perplexity** and **BLEU** scores compared to the standard Transformer. This suggests that the architectural enhancements introduced by ET through Neural Architecture Search (NAS) contribute to better performance without excessively increasing computational demands. </a:t>
            </a:r>
            <a:endParaRPr/>
          </a:p>
          <a:p>
            <a:pPr indent="0" lvl="0" marL="0" rtl="0" algn="l">
              <a:spcBef>
                <a:spcPts val="0"/>
              </a:spcBef>
              <a:spcAft>
                <a:spcPts val="0"/>
              </a:spcAft>
              <a:buNone/>
            </a:pPr>
            <a:r>
              <a:rPr lang="it"/>
              <a:t> The improvements shown by ET are consistent across various hardware configurations (432 to 1024 embedding sizes), indicating robustness in performance enhancements across different scales of computational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BLUE: valuate the quality of machine-generated translations against human-generated reference translations.  </a:t>
            </a:r>
            <a:endParaRPr/>
          </a:p>
          <a:p>
            <a:pPr indent="0" lvl="0" marL="0" rtl="0" algn="l">
              <a:spcBef>
                <a:spcPts val="0"/>
              </a:spcBef>
              <a:spcAft>
                <a:spcPts val="0"/>
              </a:spcAft>
              <a:buNone/>
            </a:pPr>
            <a:r>
              <a:rPr lang="it"/>
              <a:t> is better high, perplexiy low. showing the difference in BLEU since it is also what is shown in the original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why different embedding sizes?  To create a spectrum of model sizes for each architecture the authors selected different input embedding sizes and shrank or grew the rest of the model embedding sizes with the same proportions and the embedding size of course influence the number of parameters in the model: the number of embedding layer for tokens (word embeddings) and positions (positional embeddings)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e78459288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e78459288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which dataset is this? WMT’14En-De it is also the main dataset used in the original transformer </a:t>
            </a:r>
            <a:endParaRPr/>
          </a:p>
          <a:p>
            <a:pPr indent="0" lvl="0" marL="0" rtl="0" algn="l">
              <a:spcBef>
                <a:spcPts val="0"/>
              </a:spcBef>
              <a:spcAft>
                <a:spcPts val="0"/>
              </a:spcAft>
              <a:buNone/>
            </a:pPr>
            <a:r>
              <a:rPr lang="it"/>
              <a:t>did they retrain the all architecture from scratch? yes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Across various embedding sizes (128 to 1024), the Evolved Transformer consistently shows improvements in **Perplexity** and **BLEU** scores compared to the standard Transformer. This suggests that the architectural enhancements introduced by ET through Neural Architecture Search (NAS) contribute to better performance without excessively increasing computational demands. </a:t>
            </a:r>
            <a:endParaRPr/>
          </a:p>
          <a:p>
            <a:pPr indent="0" lvl="0" marL="0" rtl="0" algn="l">
              <a:spcBef>
                <a:spcPts val="0"/>
              </a:spcBef>
              <a:spcAft>
                <a:spcPts val="0"/>
              </a:spcAft>
              <a:buNone/>
            </a:pPr>
            <a:r>
              <a:rPr lang="it"/>
              <a:t> The improvements shown by ET are consistent across various hardware configurations (432 to 1024 embedding sizes), indicating robustness in performance enhancements across different scales of computational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they authors suggest that using data augmentation techniques could help ET </a:t>
            </a:r>
            <a:r>
              <a:rPr lang="it"/>
              <a:t>achieving</a:t>
            </a:r>
            <a:r>
              <a:rPr lang="it"/>
              <a:t> a better performance at big model sizes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BLUE: valuate the quality of machine-generated translations against human-generated reference translations.  </a:t>
            </a:r>
            <a:endParaRPr/>
          </a:p>
          <a:p>
            <a:pPr indent="0" lvl="0" marL="0" rtl="0" algn="l">
              <a:spcBef>
                <a:spcPts val="0"/>
              </a:spcBef>
              <a:spcAft>
                <a:spcPts val="0"/>
              </a:spcAft>
              <a:buNone/>
            </a:pPr>
            <a:r>
              <a:rPr lang="it"/>
              <a:t> is better high, perplexiy low. showing the difference in BLEU since it is also what is shown in the original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why different embedding sizes?  To create a spectrum of model sizes for each architecture the authors selected different input embedding sizes and shrank or grew the rest of the model embedding sizes with the same proportions and the embedding size of course influence the number of parameters in the model: the number of embedding layer for tokens (word embeddings) and positions (positional embeddings)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528b84c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528b84c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it"/>
              <a:t>We can use NAS to help mitigate these problems. NAS can automate the search for the optimal Transformer architecture, enabling the development of high-performing models without excessive manual effort. As I will show you in this presentation, it has been shown that NAS can enhance the model's performance. Moreover, as we have seen, computational resources are a significant challenge for the development of new architectures. NAS can also help with this by optimizing for different hardware constraints, allowing experts to fully exploit the available computational power and resources efficiently.</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58a7c305f52b6c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58a7c305f52b6c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perplexity on the </a:t>
            </a:r>
            <a:r>
              <a:rPr lang="it"/>
              <a:t>validation</a:t>
            </a:r>
            <a:r>
              <a:rPr lang="it"/>
              <a:t> set</a:t>
            </a:r>
            <a:endParaRPr/>
          </a:p>
          <a:p>
            <a:pPr indent="0" lvl="0" marL="0" rtl="0" algn="l">
              <a:spcBef>
                <a:spcPts val="0"/>
              </a:spcBef>
              <a:spcAft>
                <a:spcPts val="0"/>
              </a:spcAft>
              <a:buNone/>
            </a:pPr>
            <a:r>
              <a:rPr lang="it"/>
              <a:t>BLUE on the test set </a:t>
            </a:r>
            <a:endParaRPr/>
          </a:p>
          <a:p>
            <a:pPr indent="0" lvl="0" marL="0" rtl="0" algn="l">
              <a:spcBef>
                <a:spcPts val="0"/>
              </a:spcBef>
              <a:spcAft>
                <a:spcPts val="0"/>
              </a:spcAft>
              <a:buNone/>
            </a:pPr>
            <a:r>
              <a:rPr lang="it"/>
              <a:t>and now this are the results on the other WMT datasets and on the LM1B datasets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we can still see that for different </a:t>
            </a:r>
            <a:r>
              <a:rPr lang="it"/>
              <a:t>parameters</a:t>
            </a:r>
            <a:r>
              <a:rPr lang="it"/>
              <a:t> sizes the ET still systematically performs better than the original transformer, also on the language modeling task of the LM1B datasets </a:t>
            </a:r>
            <a:endParaRPr/>
          </a:p>
          <a:p>
            <a:pPr indent="0" lvl="0" marL="0" rtl="0" algn="l">
              <a:spcBef>
                <a:spcPts val="0"/>
              </a:spcBef>
              <a:spcAft>
                <a:spcPts val="0"/>
              </a:spcAft>
              <a:buNone/>
            </a:pPr>
            <a:r>
              <a:rPr lang="it"/>
              <a:t>also here more difference at lower parameter sizes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not so much difference at bigger model sizes→ models tend to overfit and the authors mention again that using data augmentation or hyperparamter optimization could </a:t>
            </a:r>
            <a:r>
              <a:rPr lang="it"/>
              <a:t>alleviate</a:t>
            </a:r>
            <a:r>
              <a:rPr lang="it"/>
              <a:t> this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they used the WMTEN-De paper to train the architectures on the EA, to also train the 20 top model from scratch and they they use the validation and test set of WMT to show the results→ kinda bad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the BASE→ 512 , BIG→ 1024 and DEEP→ </a:t>
            </a:r>
            <a:r>
              <a:rPr lang="it">
                <a:solidFill>
                  <a:schemeClr val="dk1"/>
                </a:solidFill>
              </a:rPr>
              <a:t>the original DEEP, means embedding depth of 640, ET 9 enc, 10 dec T: 768, 6 enc 6 dec </a:t>
            </a:r>
            <a:endParaRPr/>
          </a:p>
          <a:p>
            <a:pPr indent="0" lvl="0" marL="0" rtl="0" algn="l">
              <a:spcBef>
                <a:spcPts val="0"/>
              </a:spcBef>
              <a:spcAft>
                <a:spcPts val="0"/>
              </a:spcAft>
              <a:buNone/>
            </a:pPr>
            <a:r>
              <a:rPr lang="it"/>
              <a:t>also in the </a:t>
            </a:r>
            <a:r>
              <a:rPr lang="it"/>
              <a:t>original vaswani et al paper base has embedding size 512 6 enc 6 dec and big has embedding size 1024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e78459288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e78459288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perplexity on the validation set</a:t>
            </a:r>
            <a:endParaRPr/>
          </a:p>
          <a:p>
            <a:pPr indent="0" lvl="0" marL="0" rtl="0" algn="l">
              <a:spcBef>
                <a:spcPts val="0"/>
              </a:spcBef>
              <a:spcAft>
                <a:spcPts val="0"/>
              </a:spcAft>
              <a:buNone/>
            </a:pPr>
            <a:r>
              <a:rPr lang="it"/>
              <a:t>BLUE on the test set </a:t>
            </a:r>
            <a:endParaRPr/>
          </a:p>
          <a:p>
            <a:pPr indent="0" lvl="0" marL="0" rtl="0" algn="l">
              <a:spcBef>
                <a:spcPts val="0"/>
              </a:spcBef>
              <a:spcAft>
                <a:spcPts val="0"/>
              </a:spcAft>
              <a:buNone/>
            </a:pPr>
            <a:r>
              <a:rPr lang="it"/>
              <a:t>and now this are the results on the other WMT datasets and on the LM1B datasets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we can still see that for different parameters sizes the ET still systematically performs better than the original transformer, also on the language modeling task of the LM1B datasets </a:t>
            </a:r>
            <a:endParaRPr/>
          </a:p>
          <a:p>
            <a:pPr indent="0" lvl="0" marL="0" rtl="0" algn="l">
              <a:spcBef>
                <a:spcPts val="0"/>
              </a:spcBef>
              <a:spcAft>
                <a:spcPts val="0"/>
              </a:spcAft>
              <a:buNone/>
            </a:pPr>
            <a:r>
              <a:rPr lang="it"/>
              <a:t>also here more difference at lower parameter sizes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not so much difference at bigger model sizes→ models tend to overfit and the authors mention again that using data augmentation or hyperparamter optimization could alleviate this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they used the WMTEN-De paper to train the architectures on the EA, to also train the 20 top model from scratch and they they use the validation and test set of WMT to show the results→ kinda bad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the BASE→ 512 , BIG→ 1024 and DEEP→ not really specified, also deep ET has less parameters than big </a:t>
            </a:r>
            <a:endParaRPr/>
          </a:p>
          <a:p>
            <a:pPr indent="0" lvl="0" marL="0" rtl="0" algn="l">
              <a:spcBef>
                <a:spcPts val="0"/>
              </a:spcBef>
              <a:spcAft>
                <a:spcPts val="0"/>
              </a:spcAft>
              <a:buNone/>
            </a:pPr>
            <a:r>
              <a:rPr lang="it"/>
              <a:t>also in the original vaswani et al paper base has embedding size 512 and big has embedding size 1024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e5ba6c892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e5ba6c892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While the Evolved Transformer has shown how NAS can be used to optimize generic transformer models, another significant development in this space is NAS-BERT, which specifically targets the BERT architecture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7845928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e7845928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BERT (Bidirectional Encoder Representations from Transformers) is a transformer-based model designed for natural language processing (NLP)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architecture consists of multiple layers of bidirectional transformer encoders, which apply self-attention mechanisms to capture intricate patterns and relationships in the text. BERT's pre-training involves two tasks: masked language modeling (predicting masked words in a sentence) and next sentence prediction (understanding the relationship between sentence pairs)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e5ba6c892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e5ba6c892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While the Evolved Transformer has shown how NAS can be used to optimize generic transformer models, another significant development in this space is NAS-BERT, which specifically targets the BERT architecture.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it"/>
              <a:t>**Complexity:** BERT's architecture is highly complex and resource-intensive, making manual optimization challenging.</a:t>
            </a:r>
            <a:endParaRPr/>
          </a:p>
          <a:p>
            <a:pPr indent="0" lvl="0" marL="0" rtl="0" algn="l">
              <a:spcBef>
                <a:spcPts val="0"/>
              </a:spcBef>
              <a:spcAft>
                <a:spcPts val="0"/>
              </a:spcAft>
              <a:buClr>
                <a:schemeClr val="dk1"/>
              </a:buClr>
              <a:buSzPts val="1100"/>
              <a:buFont typeface="Arial"/>
              <a:buNone/>
            </a:pPr>
            <a:r>
              <a:rPr lang="it"/>
              <a:t>- **Computational Cost:** High computational and memory requirements hinder its deployment in resource-constrained environments.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bert complexity: bert base has 110million para and bert large has 340 million paramters </a:t>
            </a:r>
            <a:endParaRPr/>
          </a:p>
          <a:p>
            <a:pPr indent="0" lvl="0" marL="0" rtl="0" algn="l">
              <a:spcBef>
                <a:spcPts val="0"/>
              </a:spcBef>
              <a:spcAft>
                <a:spcPts val="0"/>
              </a:spcAft>
              <a:buNone/>
            </a:pPr>
            <a:r>
              <a:rPr lang="it"/>
              <a:t>and how has this been done?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explain this overall idea better: </a:t>
            </a:r>
            <a:r>
              <a:rPr lang="it">
                <a:solidFill>
                  <a:schemeClr val="dk1"/>
                </a:solidFill>
              </a:rPr>
              <a:t>The NAS algorithm needs to generate multiple models with varying sizes and latencies to accommodate devices with different memory and latency limitations, but this models should be task-agnostic, so not </a:t>
            </a:r>
            <a:r>
              <a:rPr lang="it">
                <a:solidFill>
                  <a:schemeClr val="dk1"/>
                </a:solidFill>
              </a:rPr>
              <a:t>tailored</a:t>
            </a:r>
            <a:r>
              <a:rPr lang="it">
                <a:solidFill>
                  <a:schemeClr val="dk1"/>
                </a:solidFill>
              </a:rPr>
              <a:t> for any specific NLP task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5eae918f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e5eae918f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Identity operation is regarded as a placeholder in a candidate architecture and can be removed to obtain a shallower network.</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e5eae918f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e5eae918f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24 layers </a:t>
            </a:r>
            <a:endParaRPr/>
          </a:p>
          <a:p>
            <a:pPr indent="0" lvl="0" marL="0" rtl="0" algn="l">
              <a:spcBef>
                <a:spcPts val="0"/>
              </a:spcBef>
              <a:spcAft>
                <a:spcPts val="0"/>
              </a:spcAft>
              <a:buNone/>
            </a:pPr>
            <a:r>
              <a:rPr lang="it"/>
              <a:t>26 operations in total???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5eae918f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e5eae918f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advantage of block wise search in speeding up training gradient just inside the block, instead of optimizing all architectures at the same time. once you find the optimal architecture in one block you can sto the search, the blocks are easli parallelizable. </a:t>
            </a:r>
            <a:endParaRPr/>
          </a:p>
          <a:p>
            <a:pPr indent="0" lvl="0" marL="0" rtl="0" algn="l">
              <a:spcBef>
                <a:spcPts val="0"/>
              </a:spcBef>
              <a:spcAft>
                <a:spcPts val="0"/>
              </a:spcAft>
              <a:buNone/>
            </a:pPr>
            <a:r>
              <a:rPr lang="it"/>
              <a:t>TEACHER: BERT BASE pretrained on wikipedia corpus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progressive shriking: drop out architecture with the worst validation loss based on treshold</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student has the same training configuration as the teacher model BERT BASE </a:t>
            </a:r>
            <a:r>
              <a:rPr lang="it"/>
              <a:t>which</a:t>
            </a:r>
            <a:r>
              <a:rPr lang="it"/>
              <a:t> was </a:t>
            </a:r>
            <a:r>
              <a:rPr lang="it"/>
              <a:t>trained</a:t>
            </a:r>
            <a:r>
              <a:rPr lang="it"/>
              <a:t> using adam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training costs of NAS BERT was 3 days on 32 NVIDIA P40 GPUs while training the BERT base teacher model costs 5d ays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all </a:t>
            </a:r>
            <a:r>
              <a:rPr lang="it"/>
              <a:t>architecture is then composed of all the layers together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not specified in which time unit latency is measured seconds or milliseconds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758a7c305f52b6c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58a7c305f52b6c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10M and 5M have same operations but different hidden sizes and different kernels for the separable </a:t>
            </a:r>
            <a:r>
              <a:rPr lang="it"/>
              <a:t>convolution</a:t>
            </a:r>
            <a:r>
              <a:rPr lang="it"/>
              <a:t>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expect for </a:t>
            </a:r>
            <a:r>
              <a:rPr lang="it"/>
              <a:t>the</a:t>
            </a:r>
            <a:r>
              <a:rPr lang="it"/>
              <a:t> initial </a:t>
            </a:r>
            <a:r>
              <a:rPr lang="it"/>
              <a:t>embedding</a:t>
            </a:r>
            <a:r>
              <a:rPr lang="it"/>
              <a:t> size of 30M and 60M both always use an embedding size of 512 in the all </a:t>
            </a:r>
            <a:r>
              <a:rPr lang="it"/>
              <a:t>architecture</a:t>
            </a:r>
            <a:r>
              <a:rPr lang="it"/>
              <a:t>, but the 60M ones has more operations.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how can we have less operations if in total 24 layers in the supernetwork? identity layer can be dropped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TODO: legenda </a:t>
            </a:r>
            <a:endParaRPr/>
          </a:p>
          <a:p>
            <a:pPr indent="0" lvl="0" marL="0" rtl="0" algn="l">
              <a:spcBef>
                <a:spcPts val="0"/>
              </a:spcBef>
              <a:spcAft>
                <a:spcPts val="0"/>
              </a:spcAft>
              <a:buNone/>
            </a:pPr>
            <a:r>
              <a:rPr lang="it"/>
              <a:t>modify image </a:t>
            </a:r>
            <a:endParaRPr/>
          </a:p>
          <a:p>
            <a:pPr indent="0" lvl="0" marL="0" rtl="0" algn="l">
              <a:spcBef>
                <a:spcPts val="0"/>
              </a:spcBef>
              <a:spcAft>
                <a:spcPts val="0"/>
              </a:spcAft>
              <a:buNone/>
            </a:pPr>
            <a:r>
              <a:rPr lang="it"/>
              <a:t>prova a dire le nuove slides </a:t>
            </a:r>
            <a:endParaRPr/>
          </a:p>
          <a:p>
            <a:pPr indent="0" lvl="0" marL="0" rtl="0" algn="l">
              <a:spcBef>
                <a:spcPts val="0"/>
              </a:spcBef>
              <a:spcAft>
                <a:spcPts val="0"/>
              </a:spcAft>
              <a:buNone/>
            </a:pPr>
            <a:r>
              <a:rPr lang="it"/>
              <a:t>migliora spiegazione NAS </a:t>
            </a:r>
            <a:endParaRPr/>
          </a:p>
          <a:p>
            <a:pPr indent="0" lvl="0" marL="0" rtl="0" algn="l">
              <a:spcBef>
                <a:spcPts val="0"/>
              </a:spcBef>
              <a:spcAft>
                <a:spcPts val="0"/>
              </a:spcAft>
              <a:buNone/>
            </a:pPr>
            <a:r>
              <a:rPr lang="it"/>
              <a:t>prepara slides risposta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e78459288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e78459288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10M and 5M have same operations but different hidden sizes and different kernels for the separable convolution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expect for the initial embedding size of 30M and 60M both always use an embedding size of 512 in the all architecture, but the 60M ones has more operations.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how can we have less operations if in total 24 layers in the supernetwork? identity layer can be dropped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TODO: legenda </a:t>
            </a:r>
            <a:endParaRPr/>
          </a:p>
          <a:p>
            <a:pPr indent="0" lvl="0" marL="0" rtl="0" algn="l">
              <a:spcBef>
                <a:spcPts val="0"/>
              </a:spcBef>
              <a:spcAft>
                <a:spcPts val="0"/>
              </a:spcAft>
              <a:buNone/>
            </a:pPr>
            <a:r>
              <a:rPr lang="it"/>
              <a:t>modify image </a:t>
            </a:r>
            <a:endParaRPr/>
          </a:p>
          <a:p>
            <a:pPr indent="0" lvl="0" marL="0" rtl="0" algn="l">
              <a:spcBef>
                <a:spcPts val="0"/>
              </a:spcBef>
              <a:spcAft>
                <a:spcPts val="0"/>
              </a:spcAft>
              <a:buNone/>
            </a:pPr>
            <a:r>
              <a:rPr lang="it"/>
              <a:t>prova a dire le nuove slides </a:t>
            </a:r>
            <a:endParaRPr/>
          </a:p>
          <a:p>
            <a:pPr indent="0" lvl="0" marL="0" rtl="0" algn="l">
              <a:spcBef>
                <a:spcPts val="0"/>
              </a:spcBef>
              <a:spcAft>
                <a:spcPts val="0"/>
              </a:spcAft>
              <a:buNone/>
            </a:pPr>
            <a:r>
              <a:rPr lang="it"/>
              <a:t>migliora spiegazione NAS </a:t>
            </a:r>
            <a:endParaRPr/>
          </a:p>
          <a:p>
            <a:pPr indent="0" lvl="0" marL="0" rtl="0" algn="l">
              <a:spcBef>
                <a:spcPts val="0"/>
              </a:spcBef>
              <a:spcAft>
                <a:spcPts val="0"/>
              </a:spcAft>
              <a:buNone/>
            </a:pPr>
            <a:r>
              <a:rPr lang="it"/>
              <a:t>prepara slides risposta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528b84cd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528b84c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this presentation I will briefly go over the most important aspects of NAS and Transformers. Then I will focus on the most prominent NAS for transformers methods, than I will adress Future directions and limitations in this field.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78459288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e78459288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10M and 5M have same operations but different hidden sizes and different kernels for the separable convolution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expect for the initial embedding size of 30M and 60M both always use an embedding size of 512 in the all architecture, but the 60M ones has more operations.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how can we have less operations if in total 24 layers in the supernetwork? identity layer can be dropped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TODO: legenda </a:t>
            </a:r>
            <a:endParaRPr/>
          </a:p>
          <a:p>
            <a:pPr indent="0" lvl="0" marL="0" rtl="0" algn="l">
              <a:spcBef>
                <a:spcPts val="0"/>
              </a:spcBef>
              <a:spcAft>
                <a:spcPts val="0"/>
              </a:spcAft>
              <a:buNone/>
            </a:pPr>
            <a:r>
              <a:rPr lang="it"/>
              <a:t>modify image </a:t>
            </a:r>
            <a:endParaRPr/>
          </a:p>
          <a:p>
            <a:pPr indent="0" lvl="0" marL="0" rtl="0" algn="l">
              <a:spcBef>
                <a:spcPts val="0"/>
              </a:spcBef>
              <a:spcAft>
                <a:spcPts val="0"/>
              </a:spcAft>
              <a:buNone/>
            </a:pPr>
            <a:r>
              <a:rPr lang="it"/>
              <a:t>prova a dire le nuove slides </a:t>
            </a:r>
            <a:endParaRPr/>
          </a:p>
          <a:p>
            <a:pPr indent="0" lvl="0" marL="0" rtl="0" algn="l">
              <a:spcBef>
                <a:spcPts val="0"/>
              </a:spcBef>
              <a:spcAft>
                <a:spcPts val="0"/>
              </a:spcAft>
              <a:buNone/>
            </a:pPr>
            <a:r>
              <a:rPr lang="it"/>
              <a:t>migliora spiegazione NAS </a:t>
            </a:r>
            <a:endParaRPr/>
          </a:p>
          <a:p>
            <a:pPr indent="0" lvl="0" marL="0" rtl="0" algn="l">
              <a:spcBef>
                <a:spcPts val="0"/>
              </a:spcBef>
              <a:spcAft>
                <a:spcPts val="0"/>
              </a:spcAft>
              <a:buNone/>
            </a:pPr>
            <a:r>
              <a:rPr lang="it"/>
              <a:t>prepara slides risposta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78459288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e78459288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10M and 5M have same operations but different hidden sizes and different kernels for the separable convolution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expect for the initial embedding size of 30M and 60M both always use an embedding size of 512 in the all architecture, but the 60M ones has more operations.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how can we have less operations if in total 24 layers in the supernetwork? identity layer can be dropped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TODO: legenda </a:t>
            </a:r>
            <a:endParaRPr/>
          </a:p>
          <a:p>
            <a:pPr indent="0" lvl="0" marL="0" rtl="0" algn="l">
              <a:spcBef>
                <a:spcPts val="0"/>
              </a:spcBef>
              <a:spcAft>
                <a:spcPts val="0"/>
              </a:spcAft>
              <a:buNone/>
            </a:pPr>
            <a:r>
              <a:rPr lang="it"/>
              <a:t>modify image </a:t>
            </a:r>
            <a:endParaRPr/>
          </a:p>
          <a:p>
            <a:pPr indent="0" lvl="0" marL="0" rtl="0" algn="l">
              <a:spcBef>
                <a:spcPts val="0"/>
              </a:spcBef>
              <a:spcAft>
                <a:spcPts val="0"/>
              </a:spcAft>
              <a:buNone/>
            </a:pPr>
            <a:r>
              <a:rPr lang="it"/>
              <a:t>prova a dire le nuove slides </a:t>
            </a:r>
            <a:endParaRPr/>
          </a:p>
          <a:p>
            <a:pPr indent="0" lvl="0" marL="0" rtl="0" algn="l">
              <a:spcBef>
                <a:spcPts val="0"/>
              </a:spcBef>
              <a:spcAft>
                <a:spcPts val="0"/>
              </a:spcAft>
              <a:buNone/>
            </a:pPr>
            <a:r>
              <a:rPr lang="it"/>
              <a:t>migliora spiegazione NAS </a:t>
            </a:r>
            <a:endParaRPr/>
          </a:p>
          <a:p>
            <a:pPr indent="0" lvl="0" marL="0" rtl="0" algn="l">
              <a:spcBef>
                <a:spcPts val="0"/>
              </a:spcBef>
              <a:spcAft>
                <a:spcPts val="0"/>
              </a:spcAft>
              <a:buNone/>
            </a:pPr>
            <a:r>
              <a:rPr lang="it"/>
              <a:t>prepara slides risposta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e5eae918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e5eae918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what loooosss: mean squared loss</a:t>
            </a:r>
            <a:endParaRPr/>
          </a:p>
          <a:p>
            <a:pPr indent="0" lvl="0" marL="0" rtl="0" algn="l">
              <a:spcBef>
                <a:spcPts val="0"/>
              </a:spcBef>
              <a:spcAft>
                <a:spcPts val="0"/>
              </a:spcAft>
              <a:buNone/>
            </a:pPr>
            <a:r>
              <a:rPr lang="it"/>
              <a:t>then when retrained from zero cross entropy loss</a:t>
            </a:r>
            <a:endParaRPr/>
          </a:p>
          <a:p>
            <a:pPr indent="0" lvl="0" marL="0" rtl="0" algn="l">
              <a:spcBef>
                <a:spcPts val="0"/>
              </a:spcBef>
              <a:spcAft>
                <a:spcPts val="0"/>
              </a:spcAft>
              <a:buNone/>
            </a:pPr>
            <a:r>
              <a:rPr lang="it"/>
              <a:t>supernet trainied</a:t>
            </a:r>
            <a:endParaRPr/>
          </a:p>
          <a:p>
            <a:pPr indent="0" lvl="0" marL="0" rtl="0" algn="l">
              <a:spcBef>
                <a:spcPts val="0"/>
              </a:spcBef>
              <a:spcAft>
                <a:spcPts val="0"/>
              </a:spcAft>
              <a:buNone/>
            </a:pPr>
            <a:r>
              <a:rPr lang="it"/>
              <a:t>nglishWikipedia BookCorpus: task language modeling </a:t>
            </a:r>
            <a:endParaRPr/>
          </a:p>
          <a:p>
            <a:pPr indent="0" lvl="0" marL="0" rtl="0" algn="l">
              <a:spcBef>
                <a:spcPts val="0"/>
              </a:spcBef>
              <a:spcAft>
                <a:spcPts val="0"/>
              </a:spcAft>
              <a:buNone/>
            </a:pPr>
            <a:r>
              <a:rPr lang="it"/>
              <a:t>GLUE tasks: </a:t>
            </a:r>
            <a:r>
              <a:rPr lang="it"/>
              <a:t>sentence, </a:t>
            </a:r>
            <a:r>
              <a:rPr b="1" lang="it">
                <a:solidFill>
                  <a:schemeClr val="dk1"/>
                </a:solidFill>
              </a:rPr>
              <a:t>entence understanding:</a:t>
            </a:r>
            <a:r>
              <a:rPr lang="it">
                <a:solidFill>
                  <a:schemeClr val="dk1"/>
                </a:solidFill>
              </a:rPr>
              <a:t> Determining the relationship between two sentences (e.g., entailment, contradiction, neutrality). (Examples: MNLI, QNLI, RTE, WNLI)</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Similarity and Paraphrasing:</a:t>
            </a:r>
            <a:r>
              <a:rPr lang="it">
                <a:solidFill>
                  <a:schemeClr val="dk1"/>
                </a:solidFill>
              </a:rPr>
              <a:t> Measuring the semantic similarity between sentences or questions. (Examples: MRPC, STS-B, QQP)</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Natural Language Inference (NLI):</a:t>
            </a:r>
            <a:r>
              <a:rPr lang="it">
                <a:solidFill>
                  <a:schemeClr val="dk1"/>
                </a:solidFill>
              </a:rPr>
              <a:t> Determining if a hypothesis can be inferred from a given premise. (Examples: MNLI, QNLI, RTE)</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Single-sentence tasks:</a:t>
            </a:r>
            <a:r>
              <a:rPr lang="it">
                <a:solidFill>
                  <a:schemeClr val="dk1"/>
                </a:solidFill>
              </a:rPr>
              <a:t> Analyzing the sentiment or opinion expressed in a single sentence. (Examples: CoLA, SST-2)</a:t>
            </a:r>
            <a:endParaRPr>
              <a:solidFill>
                <a:schemeClr val="dk1"/>
              </a:solidFill>
            </a:endParaRPr>
          </a:p>
          <a:p>
            <a:pPr indent="0" lvl="0" marL="0" rtl="0" algn="l">
              <a:spcBef>
                <a:spcPts val="0"/>
              </a:spcBef>
              <a:spcAft>
                <a:spcPts val="0"/>
              </a:spcAft>
              <a:buNone/>
            </a:pPr>
            <a:r>
              <a:rPr lang="it"/>
              <a:t>SQuAD: question answering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3 days of training NAS BERT 5days for the BERT  base teacher model </a:t>
            </a:r>
            <a:endParaRPr/>
          </a:p>
          <a:p>
            <a:pPr indent="0" lvl="0" marL="0" rtl="0" algn="l">
              <a:spcBef>
                <a:spcPts val="0"/>
              </a:spcBef>
              <a:spcAft>
                <a:spcPts val="0"/>
              </a:spcAft>
              <a:buNone/>
            </a:pPr>
            <a:r>
              <a:rPr lang="it"/>
              <a:t>HAVE A BETTER EXPLANATION FOR THIIIS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how did they choose the best model? </a:t>
            </a:r>
            <a:endParaRPr/>
          </a:p>
          <a:p>
            <a:pPr indent="0" lvl="0" marL="0" rtl="0" algn="l">
              <a:spcBef>
                <a:spcPts val="0"/>
              </a:spcBef>
              <a:spcAft>
                <a:spcPts val="0"/>
              </a:spcAft>
              <a:buNone/>
            </a:pPr>
            <a:r>
              <a:rPr lang="it"/>
              <a:t>for a given constraint of model size and latency they select the top T=100  architectures with the best loss</a:t>
            </a:r>
            <a:endParaRPr/>
          </a:p>
          <a:p>
            <a:pPr indent="0" lvl="0" marL="0" rtl="0" algn="l">
              <a:spcBef>
                <a:spcPts val="0"/>
              </a:spcBef>
              <a:spcAft>
                <a:spcPts val="0"/>
              </a:spcAft>
              <a:buNone/>
            </a:pPr>
            <a:r>
              <a:rPr lang="it"/>
              <a:t>for loss and latency they used performance approximation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when retraining the best model again we use a variant of KD: two stage knowledge distillation where we use knowledge distillation both in the training and finetuining phases.</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it" sz="1400">
                <a:solidFill>
                  <a:schemeClr val="dk1"/>
                </a:solidFill>
              </a:rPr>
              <a:t>General Language Understanding Evaluation(GLUE) benchmark</a:t>
            </a:r>
            <a:endParaRPr sz="1400">
              <a:solidFill>
                <a:schemeClr val="dk1"/>
              </a:solidFill>
            </a:endParaRPr>
          </a:p>
          <a:p>
            <a:pPr indent="-317500" lvl="0" marL="457200" rtl="0" algn="l">
              <a:spcBef>
                <a:spcPts val="0"/>
              </a:spcBef>
              <a:spcAft>
                <a:spcPts val="0"/>
              </a:spcAft>
              <a:buClr>
                <a:schemeClr val="dk1"/>
              </a:buClr>
              <a:buSzPts val="1400"/>
              <a:buChar char="●"/>
            </a:pPr>
            <a:r>
              <a:rPr lang="it" sz="1400">
                <a:solidFill>
                  <a:schemeClr val="dk1"/>
                </a:solidFill>
              </a:rPr>
              <a:t>Purpose: Evaluate the performance of models on a diverse set of natural language understanding tasks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e7c98837f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e7c98837f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is a collection of nine natural language understanding tasks, including single-sentence tasks CoLA and SST-2, similarity and paraphrasing tasks MRPC, STS-B and QQP, and natural language inference tasks MNLI, QNLI, RTE and WNLI.</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The WMNLI dataset was not used in the NAS BERT case</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CoLa: binary classification to determine whether a given sentence is grammatically acceptable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SST-2 sentiment classification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MRPC: Binary classification task to determine whether two sentences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STS-B: Regression task to measure the similarity between two sentences on a scale of 1 to 5.</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QQP: Binary classification task to determine whether two questions from Quora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MNLI: Tree-way classification task to determine the relationship between a premise and a hypothesis (entailment, contradiction, or neutral).</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QNLI: inary classification task to determine whether a context sentence contains the answer to a given question.</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RTE: Binary classification task to determine whether a given premise entails a given hypothesis.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WNLI: Binary classification task to determine the antecedent of an ambiguous pronoun in a sentence.</a:t>
            </a:r>
            <a:br>
              <a:rPr lang="it" sz="1200">
                <a:solidFill>
                  <a:srgbClr val="212529"/>
                </a:solidFill>
                <a:highlight>
                  <a:srgbClr val="FFFFFF"/>
                </a:highlight>
              </a:rPr>
            </a:br>
            <a:br>
              <a:rPr lang="it" sz="1200">
                <a:solidFill>
                  <a:srgbClr val="212529"/>
                </a:solidFill>
                <a:highlight>
                  <a:srgbClr val="FFFFFF"/>
                </a:highlight>
              </a:rPr>
            </a:br>
            <a:br>
              <a:rPr lang="it" sz="1200">
                <a:solidFill>
                  <a:srgbClr val="212529"/>
                </a:solidFill>
                <a:highlight>
                  <a:srgbClr val="FFFFFF"/>
                </a:highlight>
              </a:rPr>
            </a:br>
            <a:r>
              <a:rPr lang="it" sz="1200">
                <a:solidFill>
                  <a:srgbClr val="212529"/>
                </a:solidFill>
                <a:highlight>
                  <a:srgbClr val="FFFFFF"/>
                </a:highlight>
              </a:rPr>
              <a:t>entails:  If the premise is true, the hypothesis must be true</a:t>
            </a:r>
            <a:endParaRPr sz="1200">
              <a:solidFill>
                <a:srgbClr val="212529"/>
              </a:solidFill>
              <a:highlight>
                <a:srgbClr val="FFFFFF"/>
              </a:highlight>
            </a:endParaRPr>
          </a:p>
          <a:p>
            <a:pPr indent="-298450" lvl="1" marL="914400" rtl="0" algn="l">
              <a:lnSpc>
                <a:spcPct val="115000"/>
              </a:lnSpc>
              <a:spcBef>
                <a:spcPts val="1200"/>
              </a:spcBef>
              <a:spcAft>
                <a:spcPts val="0"/>
              </a:spcAft>
              <a:buClr>
                <a:schemeClr val="dk1"/>
              </a:buClr>
              <a:buSzPts val="1100"/>
              <a:buChar char="○"/>
            </a:pPr>
            <a:r>
              <a:rPr b="1" lang="it">
                <a:solidFill>
                  <a:schemeClr val="dk1"/>
                </a:solidFill>
              </a:rPr>
              <a:t>Premise</a:t>
            </a:r>
            <a:r>
              <a:rPr lang="it">
                <a:solidFill>
                  <a:schemeClr val="dk1"/>
                </a:solidFill>
              </a:rPr>
              <a:t>: "The cat is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Hypothesis</a:t>
            </a:r>
            <a:r>
              <a:rPr lang="it">
                <a:solidFill>
                  <a:schemeClr val="dk1"/>
                </a:solidFill>
              </a:rPr>
              <a:t>: "There is a cat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Relationship</a:t>
            </a:r>
            <a:r>
              <a:rPr lang="it">
                <a:solidFill>
                  <a:schemeClr val="dk1"/>
                </a:solidFill>
              </a:rPr>
              <a:t>: The premise entails the hypothesis.</a:t>
            </a:r>
            <a:endParaRPr>
              <a:solidFill>
                <a:schemeClr val="dk1"/>
              </a:solidFill>
            </a:endParaRPr>
          </a:p>
          <a:p>
            <a:pPr indent="0" lvl="0" marL="0" rtl="0" algn="l">
              <a:spcBef>
                <a:spcPts val="1200"/>
              </a:spcBef>
              <a:spcAft>
                <a:spcPts val="0"/>
              </a:spcAft>
              <a:buNone/>
            </a:pPr>
            <a:r>
              <a:t/>
            </a:r>
            <a:endParaRPr sz="1200">
              <a:solidFill>
                <a:srgbClr val="212529"/>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e7d7c06c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e7d7c06c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is a collection of nine natural language understanding tasks, including single-sentence tasks CoLA and SST-2, similarity and paraphrasing tasks MRPC, STS-B and QQP, and natural language inference tasks MNLI, QNLI, RTE and WNLI.</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The WMNLI dataset was not used in the NAS BERT case</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CoLa: binary classification to determine whether a given sentence is grammatically acceptable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SST-2 sentiment classification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MRPC: Binary classification task to determine whether two sentences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STS-B: Regression task to measure the similarity between two sentences on a scale of 1 to 5.</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QQP: Binary classification task to determine whether two questions from Quora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MNLI: Tree-way classification task to determine the relationship between a premise and a hypothesis (entailment, contradiction, or neutral).</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QNLI: inary classification task to determine whether a context sentence contains the answer to a given question.</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RTE: Binary classification task to determine whether a given premise entails a given hypothesis.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WNLI: Binary classification task to determine the antecedent of an ambiguous pronoun in a sentence.</a:t>
            </a:r>
            <a:br>
              <a:rPr lang="it" sz="1200">
                <a:solidFill>
                  <a:srgbClr val="212529"/>
                </a:solidFill>
                <a:highlight>
                  <a:srgbClr val="FFFFFF"/>
                </a:highlight>
              </a:rPr>
            </a:br>
            <a:br>
              <a:rPr lang="it" sz="1200">
                <a:solidFill>
                  <a:srgbClr val="212529"/>
                </a:solidFill>
                <a:highlight>
                  <a:srgbClr val="FFFFFF"/>
                </a:highlight>
              </a:rPr>
            </a:br>
            <a:br>
              <a:rPr lang="it" sz="1200">
                <a:solidFill>
                  <a:srgbClr val="212529"/>
                </a:solidFill>
                <a:highlight>
                  <a:srgbClr val="FFFFFF"/>
                </a:highlight>
              </a:rPr>
            </a:br>
            <a:r>
              <a:rPr lang="it" sz="1200">
                <a:solidFill>
                  <a:srgbClr val="212529"/>
                </a:solidFill>
                <a:highlight>
                  <a:srgbClr val="FFFFFF"/>
                </a:highlight>
              </a:rPr>
              <a:t>entails:  If the premise is true, the hypothesis must be true</a:t>
            </a:r>
            <a:endParaRPr sz="1200">
              <a:solidFill>
                <a:srgbClr val="212529"/>
              </a:solidFill>
              <a:highlight>
                <a:srgbClr val="FFFFFF"/>
              </a:highlight>
            </a:endParaRPr>
          </a:p>
          <a:p>
            <a:pPr indent="-298450" lvl="1" marL="914400" rtl="0" algn="l">
              <a:lnSpc>
                <a:spcPct val="115000"/>
              </a:lnSpc>
              <a:spcBef>
                <a:spcPts val="1200"/>
              </a:spcBef>
              <a:spcAft>
                <a:spcPts val="0"/>
              </a:spcAft>
              <a:buClr>
                <a:schemeClr val="dk1"/>
              </a:buClr>
              <a:buSzPts val="1100"/>
              <a:buChar char="○"/>
            </a:pPr>
            <a:r>
              <a:rPr b="1" lang="it">
                <a:solidFill>
                  <a:schemeClr val="dk1"/>
                </a:solidFill>
              </a:rPr>
              <a:t>Premise</a:t>
            </a:r>
            <a:r>
              <a:rPr lang="it">
                <a:solidFill>
                  <a:schemeClr val="dk1"/>
                </a:solidFill>
              </a:rPr>
              <a:t>: "The cat is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Hypothesis</a:t>
            </a:r>
            <a:r>
              <a:rPr lang="it">
                <a:solidFill>
                  <a:schemeClr val="dk1"/>
                </a:solidFill>
              </a:rPr>
              <a:t>: "There is a cat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Relationship</a:t>
            </a:r>
            <a:r>
              <a:rPr lang="it">
                <a:solidFill>
                  <a:schemeClr val="dk1"/>
                </a:solidFill>
              </a:rPr>
              <a:t>: The premise entails the hypothesis.</a:t>
            </a:r>
            <a:endParaRPr>
              <a:solidFill>
                <a:schemeClr val="dk1"/>
              </a:solidFill>
            </a:endParaRPr>
          </a:p>
          <a:p>
            <a:pPr indent="0" lvl="0" marL="0" rtl="0" algn="l">
              <a:spcBef>
                <a:spcPts val="1200"/>
              </a:spcBef>
              <a:spcAft>
                <a:spcPts val="0"/>
              </a:spcAft>
              <a:buNone/>
            </a:pPr>
            <a:r>
              <a:t/>
            </a:r>
            <a:endParaRPr sz="1200">
              <a:solidFill>
                <a:srgbClr val="212529"/>
              </a:solidFill>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e7d7c06c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e7d7c06c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is a collection of nine natural language understanding tasks, including single-sentence tasks CoLA and SST-2, similarity and paraphrasing tasks MRPC, STS-B and QQP, and natural language inference tasks MNLI, QNLI, RTE and WNLI.</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The WMNLI dataset was not used in the NAS BERT case</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CoLa: binary classification to determine whether a given sentence is grammatically acceptable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SST-2 sentiment classification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MRPC: Binary classification task to determine whether two sentences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STS-B: Regression task to measure the similarity between two sentences on a scale of 1 to 5.</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QQP: Binary classification task to determine whether two questions from Quora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MNLI: Tree-way classification task to determine the relationship between a premise and a hypothesis (entailment, contradiction, or neutral).</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QNLI: inary classification task to determine whether a context sentence contains the answer to a given question.</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RTE: Binary classification task to determine whether a given premise entails a given hypothesis.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WNLI: Binary classification task to determine the antecedent of an ambiguous pronoun in a sentence.</a:t>
            </a:r>
            <a:br>
              <a:rPr lang="it" sz="1200">
                <a:solidFill>
                  <a:srgbClr val="212529"/>
                </a:solidFill>
                <a:highlight>
                  <a:srgbClr val="FFFFFF"/>
                </a:highlight>
              </a:rPr>
            </a:br>
            <a:br>
              <a:rPr lang="it" sz="1200">
                <a:solidFill>
                  <a:srgbClr val="212529"/>
                </a:solidFill>
                <a:highlight>
                  <a:srgbClr val="FFFFFF"/>
                </a:highlight>
              </a:rPr>
            </a:br>
            <a:br>
              <a:rPr lang="it" sz="1200">
                <a:solidFill>
                  <a:srgbClr val="212529"/>
                </a:solidFill>
                <a:highlight>
                  <a:srgbClr val="FFFFFF"/>
                </a:highlight>
              </a:rPr>
            </a:br>
            <a:r>
              <a:rPr lang="it" sz="1200">
                <a:solidFill>
                  <a:srgbClr val="212529"/>
                </a:solidFill>
                <a:highlight>
                  <a:srgbClr val="FFFFFF"/>
                </a:highlight>
              </a:rPr>
              <a:t>entails:  If the premise is true, the hypothesis must be true</a:t>
            </a:r>
            <a:endParaRPr sz="1200">
              <a:solidFill>
                <a:srgbClr val="212529"/>
              </a:solidFill>
              <a:highlight>
                <a:srgbClr val="FFFFFF"/>
              </a:highlight>
            </a:endParaRPr>
          </a:p>
          <a:p>
            <a:pPr indent="-298450" lvl="1" marL="914400" rtl="0" algn="l">
              <a:lnSpc>
                <a:spcPct val="115000"/>
              </a:lnSpc>
              <a:spcBef>
                <a:spcPts val="1200"/>
              </a:spcBef>
              <a:spcAft>
                <a:spcPts val="0"/>
              </a:spcAft>
              <a:buClr>
                <a:schemeClr val="dk1"/>
              </a:buClr>
              <a:buSzPts val="1100"/>
              <a:buChar char="○"/>
            </a:pPr>
            <a:r>
              <a:rPr b="1" lang="it">
                <a:solidFill>
                  <a:schemeClr val="dk1"/>
                </a:solidFill>
              </a:rPr>
              <a:t>Premise</a:t>
            </a:r>
            <a:r>
              <a:rPr lang="it">
                <a:solidFill>
                  <a:schemeClr val="dk1"/>
                </a:solidFill>
              </a:rPr>
              <a:t>: "The cat is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Hypothesis</a:t>
            </a:r>
            <a:r>
              <a:rPr lang="it">
                <a:solidFill>
                  <a:schemeClr val="dk1"/>
                </a:solidFill>
              </a:rPr>
              <a:t>: "There is a cat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Relationship</a:t>
            </a:r>
            <a:r>
              <a:rPr lang="it">
                <a:solidFill>
                  <a:schemeClr val="dk1"/>
                </a:solidFill>
              </a:rPr>
              <a:t>: The premise entails the hypothesis.</a:t>
            </a:r>
            <a:endParaRPr>
              <a:solidFill>
                <a:schemeClr val="dk1"/>
              </a:solidFill>
            </a:endParaRPr>
          </a:p>
          <a:p>
            <a:pPr indent="0" lvl="0" marL="0" rtl="0" algn="l">
              <a:spcBef>
                <a:spcPts val="1200"/>
              </a:spcBef>
              <a:spcAft>
                <a:spcPts val="0"/>
              </a:spcAft>
              <a:buNone/>
            </a:pPr>
            <a:r>
              <a:t/>
            </a:r>
            <a:endParaRPr sz="1200">
              <a:solidFill>
                <a:srgbClr val="212529"/>
              </a:solidFill>
              <a:highlight>
                <a:srgbClr val="FFFFFF"/>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e7d7c06c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e7d7c06c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is a collection of nine natural language understanding tasks, including single-sentence tasks CoLA and SST-2, similarity and paraphrasing tasks MRPC, STS-B and QQP, and natural language inference tasks MNLI, QNLI, RTE and WNLI.</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The WMNLI dataset was not used in the NAS BERT case</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CoLa: binary classification to determine whether a given sentence is grammatically acceptable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SST-2 sentiment classification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MRPC: Binary classification task to determine whether two sentences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STS-B: Regression task to measure the similarity between two sentences on a scale of 1 to 5.</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QQP: Binary classification task to determine whether two questions from Quora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MNLI: Tree-way classification task to determine the relationship between a premise and a hypothesis (entailment, contradiction, or neutral).</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QNLI: inary classification task to determine whether a context sentence contains the answer to a given question.</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RTE: Binary classification task to determine whether a given premise entails a given hypothesis.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WNLI: Binary classification task to determine the antecedent of an ambiguous pronoun in a sentence.</a:t>
            </a:r>
            <a:br>
              <a:rPr lang="it" sz="1200">
                <a:solidFill>
                  <a:srgbClr val="212529"/>
                </a:solidFill>
                <a:highlight>
                  <a:srgbClr val="FFFFFF"/>
                </a:highlight>
              </a:rPr>
            </a:br>
            <a:br>
              <a:rPr lang="it" sz="1200">
                <a:solidFill>
                  <a:srgbClr val="212529"/>
                </a:solidFill>
                <a:highlight>
                  <a:srgbClr val="FFFFFF"/>
                </a:highlight>
              </a:rPr>
            </a:br>
            <a:br>
              <a:rPr lang="it" sz="1200">
                <a:solidFill>
                  <a:srgbClr val="212529"/>
                </a:solidFill>
                <a:highlight>
                  <a:srgbClr val="FFFFFF"/>
                </a:highlight>
              </a:rPr>
            </a:br>
            <a:r>
              <a:rPr lang="it" sz="1200">
                <a:solidFill>
                  <a:srgbClr val="212529"/>
                </a:solidFill>
                <a:highlight>
                  <a:srgbClr val="FFFFFF"/>
                </a:highlight>
              </a:rPr>
              <a:t>entails:  If the premise is true, the hypothesis must be true</a:t>
            </a:r>
            <a:endParaRPr sz="1200">
              <a:solidFill>
                <a:srgbClr val="212529"/>
              </a:solidFill>
              <a:highlight>
                <a:srgbClr val="FFFFFF"/>
              </a:highlight>
            </a:endParaRPr>
          </a:p>
          <a:p>
            <a:pPr indent="-298450" lvl="1" marL="914400" rtl="0" algn="l">
              <a:lnSpc>
                <a:spcPct val="115000"/>
              </a:lnSpc>
              <a:spcBef>
                <a:spcPts val="1200"/>
              </a:spcBef>
              <a:spcAft>
                <a:spcPts val="0"/>
              </a:spcAft>
              <a:buClr>
                <a:schemeClr val="dk1"/>
              </a:buClr>
              <a:buSzPts val="1100"/>
              <a:buChar char="○"/>
            </a:pPr>
            <a:r>
              <a:rPr b="1" lang="it">
                <a:solidFill>
                  <a:schemeClr val="dk1"/>
                </a:solidFill>
              </a:rPr>
              <a:t>Premise</a:t>
            </a:r>
            <a:r>
              <a:rPr lang="it">
                <a:solidFill>
                  <a:schemeClr val="dk1"/>
                </a:solidFill>
              </a:rPr>
              <a:t>: "The cat is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Hypothesis</a:t>
            </a:r>
            <a:r>
              <a:rPr lang="it">
                <a:solidFill>
                  <a:schemeClr val="dk1"/>
                </a:solidFill>
              </a:rPr>
              <a:t>: "There is a cat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Relationship</a:t>
            </a:r>
            <a:r>
              <a:rPr lang="it">
                <a:solidFill>
                  <a:schemeClr val="dk1"/>
                </a:solidFill>
              </a:rPr>
              <a:t>: The premise entails the hypothesis.</a:t>
            </a:r>
            <a:endParaRPr>
              <a:solidFill>
                <a:schemeClr val="dk1"/>
              </a:solidFill>
            </a:endParaRPr>
          </a:p>
          <a:p>
            <a:pPr indent="0" lvl="0" marL="0" rtl="0" algn="l">
              <a:spcBef>
                <a:spcPts val="1200"/>
              </a:spcBef>
              <a:spcAft>
                <a:spcPts val="0"/>
              </a:spcAft>
              <a:buNone/>
            </a:pPr>
            <a:r>
              <a:t/>
            </a:r>
            <a:endParaRPr sz="1200">
              <a:solidFill>
                <a:srgbClr val="212529"/>
              </a:solidFill>
              <a:highlight>
                <a:srgbClr val="FFFFFF"/>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e7d7c06c5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e7d7c06c5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is a collection of nine natural language understanding tasks, including single-sentence tasks CoLA and SST-2, similarity and paraphrasing tasks MRPC, STS-B and QQP, and natural language inference tasks MNLI, QNLI, RTE and WNLI.</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The WMNLI dataset was not used in the NAS BERT case</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CoLa: binary classification to determine whether a given sentence is grammatically acceptable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SST-2 sentiment classification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MRPC: Binary classification task to determine whether two sentences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STS-B: Regression task to measure the similarity between two sentences on a scale of 1 to 5.</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QQP: Binary classification task to determine whether two questions from Quora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MNLI: Tree-way classification task to determine the relationship between a premise and a hypothesis (entailment, contradiction, or neutral).</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QNLI: inary classification task to determine whether a context sentence contains the answer to a given question.</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RTE: Binary classification task to determine whether a given premise entails a given hypothesis.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WNLI: Binary classification task to determine the antecedent of an ambiguous pronoun in a sentence.</a:t>
            </a:r>
            <a:br>
              <a:rPr lang="it" sz="1200">
                <a:solidFill>
                  <a:srgbClr val="212529"/>
                </a:solidFill>
                <a:highlight>
                  <a:srgbClr val="FFFFFF"/>
                </a:highlight>
              </a:rPr>
            </a:br>
            <a:br>
              <a:rPr lang="it" sz="1200">
                <a:solidFill>
                  <a:srgbClr val="212529"/>
                </a:solidFill>
                <a:highlight>
                  <a:srgbClr val="FFFFFF"/>
                </a:highlight>
              </a:rPr>
            </a:br>
            <a:br>
              <a:rPr lang="it" sz="1200">
                <a:solidFill>
                  <a:srgbClr val="212529"/>
                </a:solidFill>
                <a:highlight>
                  <a:srgbClr val="FFFFFF"/>
                </a:highlight>
              </a:rPr>
            </a:br>
            <a:r>
              <a:rPr lang="it" sz="1200">
                <a:solidFill>
                  <a:srgbClr val="212529"/>
                </a:solidFill>
                <a:highlight>
                  <a:srgbClr val="FFFFFF"/>
                </a:highlight>
              </a:rPr>
              <a:t>entails:  If the premise is true, the hypothesis must be true</a:t>
            </a:r>
            <a:endParaRPr sz="1200">
              <a:solidFill>
                <a:srgbClr val="212529"/>
              </a:solidFill>
              <a:highlight>
                <a:srgbClr val="FFFFFF"/>
              </a:highlight>
            </a:endParaRPr>
          </a:p>
          <a:p>
            <a:pPr indent="-298450" lvl="1" marL="914400" rtl="0" algn="l">
              <a:lnSpc>
                <a:spcPct val="115000"/>
              </a:lnSpc>
              <a:spcBef>
                <a:spcPts val="1200"/>
              </a:spcBef>
              <a:spcAft>
                <a:spcPts val="0"/>
              </a:spcAft>
              <a:buClr>
                <a:schemeClr val="dk1"/>
              </a:buClr>
              <a:buSzPts val="1100"/>
              <a:buChar char="○"/>
            </a:pPr>
            <a:r>
              <a:rPr b="1" lang="it">
                <a:solidFill>
                  <a:schemeClr val="dk1"/>
                </a:solidFill>
              </a:rPr>
              <a:t>Premise</a:t>
            </a:r>
            <a:r>
              <a:rPr lang="it">
                <a:solidFill>
                  <a:schemeClr val="dk1"/>
                </a:solidFill>
              </a:rPr>
              <a:t>: "The cat is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Hypothesis</a:t>
            </a:r>
            <a:r>
              <a:rPr lang="it">
                <a:solidFill>
                  <a:schemeClr val="dk1"/>
                </a:solidFill>
              </a:rPr>
              <a:t>: "There is a cat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Relationship</a:t>
            </a:r>
            <a:r>
              <a:rPr lang="it">
                <a:solidFill>
                  <a:schemeClr val="dk1"/>
                </a:solidFill>
              </a:rPr>
              <a:t>: The premise entails the hypothesis.</a:t>
            </a:r>
            <a:endParaRPr>
              <a:solidFill>
                <a:schemeClr val="dk1"/>
              </a:solidFill>
            </a:endParaRPr>
          </a:p>
          <a:p>
            <a:pPr indent="0" lvl="0" marL="0" rtl="0" algn="l">
              <a:spcBef>
                <a:spcPts val="1200"/>
              </a:spcBef>
              <a:spcAft>
                <a:spcPts val="0"/>
              </a:spcAft>
              <a:buNone/>
            </a:pPr>
            <a:r>
              <a:t/>
            </a:r>
            <a:endParaRPr sz="1200">
              <a:solidFill>
                <a:srgbClr val="212529"/>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e7d7c06c5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e7d7c06c5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is a collection of nine natural language understanding tasks, including single-sentence tasks CoLA and SST-2, similarity and paraphrasing tasks MRPC, STS-B and QQP, and natural language inference tasks MNLI, QNLI, RTE and WNLI.</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The WMNLI dataset was not used in the NAS BERT case</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CoLa: binary classification to determine whether a given sentence is grammatically acceptable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SST-2 sentiment classification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MRPC: Binary classification task to determine whether two sentences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STS-B: Regression task to measure the similarity between two sentences on a scale of 1 to 5.</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QQP: Binary classification task to determine whether two questions from Quora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MNLI: Tree-way classification task to determine the relationship between a premise and a hypothesis (entailment, contradiction, or neutral).</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QNLI: inary classification task to determine whether a context sentence contains the answer to a given question.</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RTE: Binary classification task to determine whether a given premise entails a given hypothesis.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WNLI: Binary classification task to determine the antecedent of an ambiguous pronoun in a sentence.</a:t>
            </a:r>
            <a:br>
              <a:rPr lang="it" sz="1200">
                <a:solidFill>
                  <a:srgbClr val="212529"/>
                </a:solidFill>
                <a:highlight>
                  <a:srgbClr val="FFFFFF"/>
                </a:highlight>
              </a:rPr>
            </a:br>
            <a:br>
              <a:rPr lang="it" sz="1200">
                <a:solidFill>
                  <a:srgbClr val="212529"/>
                </a:solidFill>
                <a:highlight>
                  <a:srgbClr val="FFFFFF"/>
                </a:highlight>
              </a:rPr>
            </a:br>
            <a:br>
              <a:rPr lang="it" sz="1200">
                <a:solidFill>
                  <a:srgbClr val="212529"/>
                </a:solidFill>
                <a:highlight>
                  <a:srgbClr val="FFFFFF"/>
                </a:highlight>
              </a:rPr>
            </a:br>
            <a:r>
              <a:rPr lang="it" sz="1200">
                <a:solidFill>
                  <a:srgbClr val="212529"/>
                </a:solidFill>
                <a:highlight>
                  <a:srgbClr val="FFFFFF"/>
                </a:highlight>
              </a:rPr>
              <a:t>entails:  If the premise is true, the hypothesis must be true</a:t>
            </a:r>
            <a:endParaRPr sz="1200">
              <a:solidFill>
                <a:srgbClr val="212529"/>
              </a:solidFill>
              <a:highlight>
                <a:srgbClr val="FFFFFF"/>
              </a:highlight>
            </a:endParaRPr>
          </a:p>
          <a:p>
            <a:pPr indent="-298450" lvl="1" marL="914400" rtl="0" algn="l">
              <a:lnSpc>
                <a:spcPct val="115000"/>
              </a:lnSpc>
              <a:spcBef>
                <a:spcPts val="1200"/>
              </a:spcBef>
              <a:spcAft>
                <a:spcPts val="0"/>
              </a:spcAft>
              <a:buClr>
                <a:schemeClr val="dk1"/>
              </a:buClr>
              <a:buSzPts val="1100"/>
              <a:buChar char="○"/>
            </a:pPr>
            <a:r>
              <a:rPr b="1" lang="it">
                <a:solidFill>
                  <a:schemeClr val="dk1"/>
                </a:solidFill>
              </a:rPr>
              <a:t>Premise</a:t>
            </a:r>
            <a:r>
              <a:rPr lang="it">
                <a:solidFill>
                  <a:schemeClr val="dk1"/>
                </a:solidFill>
              </a:rPr>
              <a:t>: "The cat is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Hypothesis</a:t>
            </a:r>
            <a:r>
              <a:rPr lang="it">
                <a:solidFill>
                  <a:schemeClr val="dk1"/>
                </a:solidFill>
              </a:rPr>
              <a:t>: "There is a cat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Relationship</a:t>
            </a:r>
            <a:r>
              <a:rPr lang="it">
                <a:solidFill>
                  <a:schemeClr val="dk1"/>
                </a:solidFill>
              </a:rPr>
              <a:t>: The premise entails the hypothesis.</a:t>
            </a:r>
            <a:endParaRPr>
              <a:solidFill>
                <a:schemeClr val="dk1"/>
              </a:solidFill>
            </a:endParaRPr>
          </a:p>
          <a:p>
            <a:pPr indent="0" lvl="0" marL="0" rtl="0" algn="l">
              <a:spcBef>
                <a:spcPts val="1200"/>
              </a:spcBef>
              <a:spcAft>
                <a:spcPts val="0"/>
              </a:spcAft>
              <a:buNone/>
            </a:pPr>
            <a:r>
              <a:t/>
            </a:r>
            <a:endParaRPr sz="1200">
              <a:solidFill>
                <a:srgbClr val="212529"/>
              </a:solidFill>
              <a:highlight>
                <a:srgbClr val="FFFFFF"/>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e7d7c06c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e7d7c06c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is a collection of nine natural language understanding tasks, including single-sentence tasks CoLA and SST-2, similarity and paraphrasing tasks MRPC, STS-B and QQP, and natural language inference tasks MNLI, QNLI, RTE and WNLI.</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The WMNLI dataset was not used in the NAS BERT case</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CoLa: binary classification to determine whether a given sentence is grammatically acceptable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SST-2 sentiment classification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MRPC: Binary classification task to determine whether two sentences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STS-B: Regression task to measure the similarity between two sentences on a scale of 1 to 5.</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QQP: Binary classification task to determine whether two questions from Quora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MNLI: Tree-way classification task to determine the relationship between a premise and a hypothesis (entailment, contradiction, or neutral).</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QNLI: inary classification task to determine whether a context sentence contains the answer to a given question.</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RTE: Binary classification task to determine whether a given premise entails a given hypothesis.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WNLI: Binary classification task to determine the antecedent of an ambiguous pronoun in a sentence.</a:t>
            </a:r>
            <a:br>
              <a:rPr lang="it" sz="1200">
                <a:solidFill>
                  <a:srgbClr val="212529"/>
                </a:solidFill>
                <a:highlight>
                  <a:srgbClr val="FFFFFF"/>
                </a:highlight>
              </a:rPr>
            </a:br>
            <a:br>
              <a:rPr lang="it" sz="1200">
                <a:solidFill>
                  <a:srgbClr val="212529"/>
                </a:solidFill>
                <a:highlight>
                  <a:srgbClr val="FFFFFF"/>
                </a:highlight>
              </a:rPr>
            </a:br>
            <a:br>
              <a:rPr lang="it" sz="1200">
                <a:solidFill>
                  <a:srgbClr val="212529"/>
                </a:solidFill>
                <a:highlight>
                  <a:srgbClr val="FFFFFF"/>
                </a:highlight>
              </a:rPr>
            </a:br>
            <a:r>
              <a:rPr lang="it" sz="1200">
                <a:solidFill>
                  <a:srgbClr val="212529"/>
                </a:solidFill>
                <a:highlight>
                  <a:srgbClr val="FFFFFF"/>
                </a:highlight>
              </a:rPr>
              <a:t>entails:  If the premise is true, the hypothesis must be true</a:t>
            </a:r>
            <a:endParaRPr sz="1200">
              <a:solidFill>
                <a:srgbClr val="212529"/>
              </a:solidFill>
              <a:highlight>
                <a:srgbClr val="FFFFFF"/>
              </a:highlight>
            </a:endParaRPr>
          </a:p>
          <a:p>
            <a:pPr indent="-298450" lvl="1" marL="914400" rtl="0" algn="l">
              <a:lnSpc>
                <a:spcPct val="115000"/>
              </a:lnSpc>
              <a:spcBef>
                <a:spcPts val="1200"/>
              </a:spcBef>
              <a:spcAft>
                <a:spcPts val="0"/>
              </a:spcAft>
              <a:buClr>
                <a:schemeClr val="dk1"/>
              </a:buClr>
              <a:buSzPts val="1100"/>
              <a:buChar char="○"/>
            </a:pPr>
            <a:r>
              <a:rPr b="1" lang="it">
                <a:solidFill>
                  <a:schemeClr val="dk1"/>
                </a:solidFill>
              </a:rPr>
              <a:t>Premise</a:t>
            </a:r>
            <a:r>
              <a:rPr lang="it">
                <a:solidFill>
                  <a:schemeClr val="dk1"/>
                </a:solidFill>
              </a:rPr>
              <a:t>: "The cat is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Hypothesis</a:t>
            </a:r>
            <a:r>
              <a:rPr lang="it">
                <a:solidFill>
                  <a:schemeClr val="dk1"/>
                </a:solidFill>
              </a:rPr>
              <a:t>: "There is a cat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Relationship</a:t>
            </a:r>
            <a:r>
              <a:rPr lang="it">
                <a:solidFill>
                  <a:schemeClr val="dk1"/>
                </a:solidFill>
              </a:rPr>
              <a:t>: The premise entails the hypothesis.</a:t>
            </a:r>
            <a:endParaRPr>
              <a:solidFill>
                <a:schemeClr val="dk1"/>
              </a:solidFill>
            </a:endParaRPr>
          </a:p>
          <a:p>
            <a:pPr indent="0" lvl="0" marL="0" rtl="0" algn="l">
              <a:spcBef>
                <a:spcPts val="1200"/>
              </a:spcBef>
              <a:spcAft>
                <a:spcPts val="0"/>
              </a:spcAft>
              <a:buNone/>
            </a:pPr>
            <a:r>
              <a:t/>
            </a:r>
            <a:endParaRPr sz="1200">
              <a:solidFill>
                <a:srgbClr val="212529"/>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53e65ae4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e53e65ae4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Transformer networks [4] have attracted significant interest over the last few years due to its effectiveness in handling long-range dependencies in data, and attained state-of-the-art (SOTA) performance on several Natural Language Process ing (NLP) tasks . The architecture and its family of networks rely on the Self-attention mechanism to model the global dependency in the input sequence data and exhibit high scalability, model capacity and data parallel processing as opposed to its predecessor, Long short-term memory (LSTM) [3]. </a:t>
            </a:r>
            <a:endParaRPr/>
          </a:p>
          <a:p>
            <a:pPr indent="0" lvl="0" marL="0" rtl="0" algn="l">
              <a:spcBef>
                <a:spcPts val="0"/>
              </a:spcBef>
              <a:spcAft>
                <a:spcPts val="0"/>
              </a:spcAft>
              <a:buNone/>
            </a:pPr>
            <a:r>
              <a:rPr lang="it"/>
              <a:t>And attention as presented in the 2017 paper by Vaswani et al 2017 also allow to parallelize the training of this architectures because basically the attention </a:t>
            </a:r>
            <a:r>
              <a:rPr lang="it"/>
              <a:t>mechanism</a:t>
            </a:r>
            <a:r>
              <a:rPr lang="it"/>
              <a:t> </a:t>
            </a:r>
            <a:r>
              <a:rPr lang="it"/>
              <a:t>depends</a:t>
            </a:r>
            <a:r>
              <a:rPr lang="it"/>
              <a:t> on different matrix and</a:t>
            </a:r>
            <a:r>
              <a:rPr lang="it"/>
              <a:t>multiplication</a:t>
            </a:r>
            <a:r>
              <a:rPr lang="it"/>
              <a:t> and GPUs can handle matrix multiplication very well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7d7c06c5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e7d7c06c5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is a collection of nine natural language understanding tasks, including single-sentence tasks CoLA and SST-2, similarity and paraphrasing tasks MRPC, STS-B and QQP, and natural language inference tasks MNLI, QNLI, RTE and WNLI.</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The WMNLI dataset was not used in the NAS BERT case</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CoLa: binary classification to determine whether a given sentence is grammatically acceptable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SST-2 sentiment classification </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MRPC: Binary classification task to determine whether two sentences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STS-B: Regression task to measure the similarity between two sentences on a scale of 1 to 5.</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QQP: Binary classification task to determine whether two questions from Quora are paraphrases.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MNLI: Tree-way classification task to determine the relationship between a premise and a hypothesis (entailment, contradiction, or neutral).</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QNLI: inary classification task to determine whether a context sentence contains the answer to a given question.</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RTE: Binary classification task to determine whether a given premise entails a given hypothesis.</a:t>
            </a:r>
            <a:endParaRPr sz="1200">
              <a:solidFill>
                <a:srgbClr val="212529"/>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a:p>
            <a:pPr indent="0" lvl="0" marL="0" rtl="0" algn="l">
              <a:spcBef>
                <a:spcPts val="0"/>
              </a:spcBef>
              <a:spcAft>
                <a:spcPts val="0"/>
              </a:spcAft>
              <a:buNone/>
            </a:pPr>
            <a:r>
              <a:rPr lang="it" sz="1200">
                <a:solidFill>
                  <a:srgbClr val="212529"/>
                </a:solidFill>
                <a:highlight>
                  <a:srgbClr val="FFFFFF"/>
                </a:highlight>
              </a:rPr>
              <a:t>WNLI: Binary classification task to determine the antecedent of an ambiguous pronoun in a sentence.</a:t>
            </a:r>
            <a:br>
              <a:rPr lang="it" sz="1200">
                <a:solidFill>
                  <a:srgbClr val="212529"/>
                </a:solidFill>
                <a:highlight>
                  <a:srgbClr val="FFFFFF"/>
                </a:highlight>
              </a:rPr>
            </a:br>
            <a:br>
              <a:rPr lang="it" sz="1200">
                <a:solidFill>
                  <a:srgbClr val="212529"/>
                </a:solidFill>
                <a:highlight>
                  <a:srgbClr val="FFFFFF"/>
                </a:highlight>
              </a:rPr>
            </a:br>
            <a:br>
              <a:rPr lang="it" sz="1200">
                <a:solidFill>
                  <a:srgbClr val="212529"/>
                </a:solidFill>
                <a:highlight>
                  <a:srgbClr val="FFFFFF"/>
                </a:highlight>
              </a:rPr>
            </a:br>
            <a:r>
              <a:rPr lang="it" sz="1200">
                <a:solidFill>
                  <a:srgbClr val="212529"/>
                </a:solidFill>
                <a:highlight>
                  <a:srgbClr val="FFFFFF"/>
                </a:highlight>
              </a:rPr>
              <a:t>entails:  If the premise is true, the hypothesis must be true</a:t>
            </a:r>
            <a:endParaRPr sz="1200">
              <a:solidFill>
                <a:srgbClr val="212529"/>
              </a:solidFill>
              <a:highlight>
                <a:srgbClr val="FFFFFF"/>
              </a:highlight>
            </a:endParaRPr>
          </a:p>
          <a:p>
            <a:pPr indent="-298450" lvl="1" marL="914400" rtl="0" algn="l">
              <a:lnSpc>
                <a:spcPct val="115000"/>
              </a:lnSpc>
              <a:spcBef>
                <a:spcPts val="1200"/>
              </a:spcBef>
              <a:spcAft>
                <a:spcPts val="0"/>
              </a:spcAft>
              <a:buClr>
                <a:schemeClr val="dk1"/>
              </a:buClr>
              <a:buSzPts val="1100"/>
              <a:buChar char="○"/>
            </a:pPr>
            <a:r>
              <a:rPr b="1" lang="it">
                <a:solidFill>
                  <a:schemeClr val="dk1"/>
                </a:solidFill>
              </a:rPr>
              <a:t>Premise</a:t>
            </a:r>
            <a:r>
              <a:rPr lang="it">
                <a:solidFill>
                  <a:schemeClr val="dk1"/>
                </a:solidFill>
              </a:rPr>
              <a:t>: "The cat is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Hypothesis</a:t>
            </a:r>
            <a:r>
              <a:rPr lang="it">
                <a:solidFill>
                  <a:schemeClr val="dk1"/>
                </a:solidFill>
              </a:rPr>
              <a:t>: "There is a cat on the mat."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it">
                <a:solidFill>
                  <a:schemeClr val="dk1"/>
                </a:solidFill>
              </a:rPr>
              <a:t>Relationship</a:t>
            </a:r>
            <a:r>
              <a:rPr lang="it">
                <a:solidFill>
                  <a:schemeClr val="dk1"/>
                </a:solidFill>
              </a:rPr>
              <a:t>: The premise entails the hypothesis.</a:t>
            </a:r>
            <a:endParaRPr>
              <a:solidFill>
                <a:schemeClr val="dk1"/>
              </a:solidFill>
            </a:endParaRPr>
          </a:p>
          <a:p>
            <a:pPr indent="0" lvl="0" marL="0" rtl="0" algn="l">
              <a:spcBef>
                <a:spcPts val="1200"/>
              </a:spcBef>
              <a:spcAft>
                <a:spcPts val="0"/>
              </a:spcAft>
              <a:buNone/>
            </a:pPr>
            <a:r>
              <a:t/>
            </a:r>
            <a:endParaRPr sz="1200">
              <a:solidFill>
                <a:srgbClr val="212529"/>
              </a:solidFill>
              <a:highlight>
                <a:srgbClr val="FFFFFF"/>
              </a:high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e7d7c06c5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e7d7c06c5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Spearman correlation is reported for STS-B.</a:t>
            </a:r>
            <a:endParaRPr/>
          </a:p>
          <a:p>
            <a:pPr indent="0" lvl="0" marL="0" rtl="0" algn="l">
              <a:spcBef>
                <a:spcPts val="0"/>
              </a:spcBef>
              <a:spcAft>
                <a:spcPts val="0"/>
              </a:spcAft>
              <a:buNone/>
            </a:pPr>
            <a:r>
              <a:rPr lang="it"/>
              <a:t>Matthew scorrelation is reported for CoLA .</a:t>
            </a:r>
            <a:endParaRPr/>
          </a:p>
          <a:p>
            <a:pPr indent="0" lvl="0" marL="0" rtl="0" algn="l">
              <a:spcBef>
                <a:spcPts val="0"/>
              </a:spcBef>
              <a:spcAft>
                <a:spcPts val="0"/>
              </a:spcAft>
              <a:buNone/>
            </a:pPr>
            <a:r>
              <a:rPr lang="it"/>
              <a:t>Accuracy is reported for other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represents the average of the metrics that are shown in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speed up are compared to The baseline BERT models in Table2 are: BERT60 (L=10,H=512,A=8),BERT30 (L=6,H=512,A=8),BERT10 (L=6,H=256,A=4)andBERT5(L=6,H=128,A=2) </a:t>
            </a:r>
            <a:endParaRPr/>
          </a:p>
          <a:p>
            <a:pPr indent="0" lvl="0" marL="0" rtl="0" algn="l">
              <a:spcBef>
                <a:spcPts val="0"/>
              </a:spcBef>
              <a:spcAft>
                <a:spcPts val="0"/>
              </a:spcAft>
              <a:buNone/>
            </a:pPr>
            <a:r>
              <a:rPr lang="it"/>
              <a:t>but speed up in terms of what?? performance? latency? seconds? i think to run inference </a:t>
            </a:r>
            <a:endParaRPr/>
          </a:p>
          <a:p>
            <a:pPr indent="0" lvl="0" marL="0" rtl="0" algn="l">
              <a:spcBef>
                <a:spcPts val="0"/>
              </a:spcBef>
              <a:spcAft>
                <a:spcPts val="0"/>
              </a:spcAft>
              <a:buNone/>
            </a:pPr>
            <a:r>
              <a:rPr lang="it"/>
              <a:t>These are different NLP dataset that are part of the GLUE benchmark </a:t>
            </a:r>
            <a:endParaRPr/>
          </a:p>
          <a:p>
            <a:pPr indent="0" lvl="0" marL="0" rtl="0" algn="l">
              <a:spcBef>
                <a:spcPts val="0"/>
              </a:spcBef>
              <a:spcAft>
                <a:spcPts val="0"/>
              </a:spcAft>
              <a:buClr>
                <a:schemeClr val="dk1"/>
              </a:buClr>
              <a:buSzPts val="1100"/>
              <a:buFont typeface="Arial"/>
              <a:buNone/>
            </a:pPr>
            <a:r>
              <a:rPr b="1" lang="it">
                <a:solidFill>
                  <a:schemeClr val="dk1"/>
                </a:solidFill>
              </a:rPr>
              <a:t>MNLI (Multi-Genre Natural Language Inference):</a:t>
            </a:r>
            <a:r>
              <a:rPr lang="it">
                <a:solidFill>
                  <a:schemeClr val="dk1"/>
                </a:solidFill>
              </a:rPr>
              <a:t> This dataset tests a model's ability to understand the relationship between two sentences. It has three categories: entailment (one sentence implies the other), contradiction (one sentence contradicts the other), and neutral (no relationship between the sentences).</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QQP (Quora Question Pairs):</a:t>
            </a:r>
            <a:r>
              <a:rPr lang="it">
                <a:solidFill>
                  <a:schemeClr val="dk1"/>
                </a:solidFill>
              </a:rPr>
              <a:t> This dataset asks the model to identify whether two questions are semantically equivalent (asking the same thing)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QNLI (Stanford Question Answering Natural Language Inference):</a:t>
            </a:r>
            <a:r>
              <a:rPr lang="it">
                <a:solidFill>
                  <a:schemeClr val="dk1"/>
                </a:solidFill>
              </a:rPr>
              <a:t> to understand the relationship between a question and a passage. It focuses on whether the answer to the question can be found in the passage (entailment)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CoLA (Corpus of Literature Annotations):</a:t>
            </a:r>
            <a:r>
              <a:rPr lang="it">
                <a:solidFill>
                  <a:schemeClr val="dk1"/>
                </a:solidFill>
              </a:rPr>
              <a:t> This dataset is a simple task of sentiment analysis. The model needs to classify sentences as positive or negative.</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SST-2 (Stanford Sentiment Treebank):</a:t>
            </a:r>
            <a:r>
              <a:rPr lang="it">
                <a:solidFill>
                  <a:schemeClr val="dk1"/>
                </a:solidFill>
              </a:rPr>
              <a:t> Similar to CoLA, this dataset tests sentiment analysis, but with a finer grain. The model needs to classify sentences as positive, negative, or neutral.</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STS-B (Semantic Text Similarity Benchmark):</a:t>
            </a:r>
            <a:r>
              <a:rPr lang="it">
                <a:solidFill>
                  <a:schemeClr val="dk1"/>
                </a:solidFill>
              </a:rPr>
              <a:t> This dataset asks the model to judge the semantic similarity between two sentences. The model outputs a score between 0 (not similar) and 5 (highly similar).</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RTE (Recognizing Textual Entailment):</a:t>
            </a:r>
            <a:r>
              <a:rPr lang="it">
                <a:solidFill>
                  <a:schemeClr val="dk1"/>
                </a:solidFill>
              </a:rPr>
              <a:t> Similar to MNLI, this dataset tests a model's ability to understand the entailment relationship between two sentences. However, RTE uses different phrasing and focuses more on factual entailment.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MRPC (Microsoft Research Paraphrase Corpus):</a:t>
            </a:r>
            <a:r>
              <a:rPr lang="it">
                <a:solidFill>
                  <a:schemeClr val="dk1"/>
                </a:solidFill>
              </a:rPr>
              <a:t> This dataset asks the model to identify whether two sentences express the same meaning (paraphrases) or not.</a:t>
            </a:r>
            <a:endParaRPr>
              <a:solidFill>
                <a:schemeClr val="dk1"/>
              </a:solidFill>
            </a:endParaRPr>
          </a:p>
          <a:p>
            <a:pPr indent="-330200" lvl="1" marL="914400" rtl="0" algn="l">
              <a:spcBef>
                <a:spcPts val="0"/>
              </a:spcBef>
              <a:spcAft>
                <a:spcPts val="0"/>
              </a:spcAft>
              <a:buClr>
                <a:schemeClr val="dk1"/>
              </a:buClr>
              <a:buSzPts val="16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e5eae918f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e5eae918f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Spearman correlation is reported for STS-B.</a:t>
            </a:r>
            <a:endParaRPr/>
          </a:p>
          <a:p>
            <a:pPr indent="0" lvl="0" marL="0" rtl="0" algn="l">
              <a:spcBef>
                <a:spcPts val="0"/>
              </a:spcBef>
              <a:spcAft>
                <a:spcPts val="0"/>
              </a:spcAft>
              <a:buNone/>
            </a:pPr>
            <a:r>
              <a:rPr lang="it"/>
              <a:t>Matthew scorrelation is reported for CoLA .</a:t>
            </a:r>
            <a:endParaRPr/>
          </a:p>
          <a:p>
            <a:pPr indent="0" lvl="0" marL="0" rtl="0" algn="l">
              <a:spcBef>
                <a:spcPts val="0"/>
              </a:spcBef>
              <a:spcAft>
                <a:spcPts val="0"/>
              </a:spcAft>
              <a:buNone/>
            </a:pPr>
            <a:r>
              <a:rPr lang="it"/>
              <a:t>Accuracy is reported for other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represents the average of the metrics that are shown in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speed up are compared to The baseline BERT models in Table2 are: BERT60 (L=10,H=512,A=8),BERT30 (L=6,H=512,A=8),BERT10 (L=6,H=256,A=4)andBERT5(L=6,H=128,A=2) </a:t>
            </a:r>
            <a:endParaRPr/>
          </a:p>
          <a:p>
            <a:pPr indent="0" lvl="0" marL="0" rtl="0" algn="l">
              <a:spcBef>
                <a:spcPts val="0"/>
              </a:spcBef>
              <a:spcAft>
                <a:spcPts val="0"/>
              </a:spcAft>
              <a:buNone/>
            </a:pPr>
            <a:r>
              <a:rPr lang="it"/>
              <a:t>but speed up in terms of what?? performance? latency? seconds? i think to run </a:t>
            </a:r>
            <a:r>
              <a:rPr lang="it"/>
              <a:t>inference</a:t>
            </a:r>
            <a:r>
              <a:rPr lang="it"/>
              <a:t> </a:t>
            </a:r>
            <a:endParaRPr/>
          </a:p>
          <a:p>
            <a:pPr indent="0" lvl="0" marL="0" rtl="0" algn="l">
              <a:spcBef>
                <a:spcPts val="0"/>
              </a:spcBef>
              <a:spcAft>
                <a:spcPts val="0"/>
              </a:spcAft>
              <a:buNone/>
            </a:pPr>
            <a:r>
              <a:rPr lang="it"/>
              <a:t>These are different NLP dataset that are part of the GLUE benchmark </a:t>
            </a:r>
            <a:endParaRPr/>
          </a:p>
          <a:p>
            <a:pPr indent="0" lvl="0" marL="0" rtl="0" algn="l">
              <a:spcBef>
                <a:spcPts val="0"/>
              </a:spcBef>
              <a:spcAft>
                <a:spcPts val="0"/>
              </a:spcAft>
              <a:buClr>
                <a:schemeClr val="dk1"/>
              </a:buClr>
              <a:buSzPts val="1100"/>
              <a:buFont typeface="Arial"/>
              <a:buNone/>
            </a:pPr>
            <a:r>
              <a:rPr b="1" lang="it">
                <a:solidFill>
                  <a:schemeClr val="dk1"/>
                </a:solidFill>
              </a:rPr>
              <a:t>MNLI (Multi-Genre Natural Language Inference):</a:t>
            </a:r>
            <a:r>
              <a:rPr lang="it">
                <a:solidFill>
                  <a:schemeClr val="dk1"/>
                </a:solidFill>
              </a:rPr>
              <a:t> This dataset tests a model's ability to understand the relationship between two sentences. It has three categories: entailment (one sentence implies the other), contradiction (one sentence contradicts the other), and neutral (no relationship between the sentences).</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QQP (Quora Question Pairs):</a:t>
            </a:r>
            <a:r>
              <a:rPr lang="it">
                <a:solidFill>
                  <a:schemeClr val="dk1"/>
                </a:solidFill>
              </a:rPr>
              <a:t> This dataset asks the model to identify whether two questions are semantically equivalent (asking the same thing)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QNLI (Stanford Question Answering Natural Language Inference):</a:t>
            </a:r>
            <a:r>
              <a:rPr lang="it">
                <a:solidFill>
                  <a:schemeClr val="dk1"/>
                </a:solidFill>
              </a:rPr>
              <a:t> to understand the relationship between a question and a passage. It focuses on whether the answer to the question can be found in the passage (entailment)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CoLA (Corpus of Literature Annotations):</a:t>
            </a:r>
            <a:r>
              <a:rPr lang="it">
                <a:solidFill>
                  <a:schemeClr val="dk1"/>
                </a:solidFill>
              </a:rPr>
              <a:t> This dataset is a simple task of sentiment analysis. The model needs to classify sentences as positive or negative.</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SST-2 (Stanford Sentiment Treebank):</a:t>
            </a:r>
            <a:r>
              <a:rPr lang="it">
                <a:solidFill>
                  <a:schemeClr val="dk1"/>
                </a:solidFill>
              </a:rPr>
              <a:t> Similar to CoLA, this dataset tests sentiment analysis, but with a finer grain. The model needs to classify sentences as positive, negative, or neutral.</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STS-B (Semantic Text Similarity Benchmark):</a:t>
            </a:r>
            <a:r>
              <a:rPr lang="it">
                <a:solidFill>
                  <a:schemeClr val="dk1"/>
                </a:solidFill>
              </a:rPr>
              <a:t> This dataset asks the model to judge the semantic similarity between two sentences. The model outputs a score between 0 (not similar) and 5 (highly similar).</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RTE (Recognizing Textual Entailment):</a:t>
            </a:r>
            <a:r>
              <a:rPr lang="it">
                <a:solidFill>
                  <a:schemeClr val="dk1"/>
                </a:solidFill>
              </a:rPr>
              <a:t> Similar to MNLI, this dataset tests a model's ability to understand the entailment relationship between two sentences. However, RTE uses different phrasing and focuses more on factual entailment.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MRPC (Microsoft Research Paraphrase Corpus):</a:t>
            </a:r>
            <a:r>
              <a:rPr lang="it">
                <a:solidFill>
                  <a:schemeClr val="dk1"/>
                </a:solidFill>
              </a:rPr>
              <a:t> This dataset asks the model to identify whether two sentences express the same meaning (paraphrases) or not.</a:t>
            </a:r>
            <a:endParaRPr>
              <a:solidFill>
                <a:schemeClr val="dk1"/>
              </a:solidFill>
            </a:endParaRPr>
          </a:p>
          <a:p>
            <a:pPr indent="-330200" lvl="1" marL="914400" rtl="0" algn="l">
              <a:spcBef>
                <a:spcPts val="0"/>
              </a:spcBef>
              <a:spcAft>
                <a:spcPts val="0"/>
              </a:spcAft>
              <a:buClr>
                <a:schemeClr val="dk1"/>
              </a:buClr>
              <a:buSzPts val="16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e7d7c06c5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e7d7c06c5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Spearman correlation is reported for STS-B.</a:t>
            </a:r>
            <a:endParaRPr/>
          </a:p>
          <a:p>
            <a:pPr indent="0" lvl="0" marL="0" rtl="0" algn="l">
              <a:spcBef>
                <a:spcPts val="0"/>
              </a:spcBef>
              <a:spcAft>
                <a:spcPts val="0"/>
              </a:spcAft>
              <a:buNone/>
            </a:pPr>
            <a:r>
              <a:rPr lang="it"/>
              <a:t>Matthew scorrelation is reported for CoLA .</a:t>
            </a:r>
            <a:endParaRPr/>
          </a:p>
          <a:p>
            <a:pPr indent="0" lvl="0" marL="0" rtl="0" algn="l">
              <a:spcBef>
                <a:spcPts val="0"/>
              </a:spcBef>
              <a:spcAft>
                <a:spcPts val="0"/>
              </a:spcAft>
              <a:buNone/>
            </a:pPr>
            <a:r>
              <a:rPr lang="it"/>
              <a:t>Accuracy is reported for other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represents the average of the metrics that are shown in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speed up are compared to The baseline BERT models in Table2 are: BERT60 (L=10,H=512,A=8),BERT30 (L=6,H=512,A=8),BERT10 (L=6,H=256,A=4)andBERT5(L=6,H=128,A=2) </a:t>
            </a:r>
            <a:endParaRPr/>
          </a:p>
          <a:p>
            <a:pPr indent="0" lvl="0" marL="0" rtl="0" algn="l">
              <a:spcBef>
                <a:spcPts val="0"/>
              </a:spcBef>
              <a:spcAft>
                <a:spcPts val="0"/>
              </a:spcAft>
              <a:buNone/>
            </a:pPr>
            <a:r>
              <a:rPr lang="it"/>
              <a:t>but speed up in terms of what?? performance? latency? seconds? i think to run inference </a:t>
            </a:r>
            <a:endParaRPr/>
          </a:p>
          <a:p>
            <a:pPr indent="0" lvl="0" marL="0" rtl="0" algn="l">
              <a:spcBef>
                <a:spcPts val="0"/>
              </a:spcBef>
              <a:spcAft>
                <a:spcPts val="0"/>
              </a:spcAft>
              <a:buNone/>
            </a:pPr>
            <a:r>
              <a:rPr lang="it"/>
              <a:t>These are different NLP dataset that are part of the GLUE benchmark </a:t>
            </a:r>
            <a:endParaRPr/>
          </a:p>
          <a:p>
            <a:pPr indent="0" lvl="0" marL="0" rtl="0" algn="l">
              <a:spcBef>
                <a:spcPts val="0"/>
              </a:spcBef>
              <a:spcAft>
                <a:spcPts val="0"/>
              </a:spcAft>
              <a:buClr>
                <a:schemeClr val="dk1"/>
              </a:buClr>
              <a:buSzPts val="1100"/>
              <a:buFont typeface="Arial"/>
              <a:buNone/>
            </a:pPr>
            <a:r>
              <a:rPr b="1" lang="it">
                <a:solidFill>
                  <a:schemeClr val="dk1"/>
                </a:solidFill>
              </a:rPr>
              <a:t>MNLI (Multi-Genre Natural Language Inference):</a:t>
            </a:r>
            <a:r>
              <a:rPr lang="it">
                <a:solidFill>
                  <a:schemeClr val="dk1"/>
                </a:solidFill>
              </a:rPr>
              <a:t> This dataset tests a model's ability to understand the relationship between two sentences. It has three categories: entailment (one sentence implies the other), contradiction (one sentence contradicts the other), and neutral (no relationship between the sentences).</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QQP (Quora Question Pairs):</a:t>
            </a:r>
            <a:r>
              <a:rPr lang="it">
                <a:solidFill>
                  <a:schemeClr val="dk1"/>
                </a:solidFill>
              </a:rPr>
              <a:t> This dataset asks the model to identify whether two questions are semantically equivalent (asking the same thing)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QNLI (Stanford Question Answering Natural Language Inference):</a:t>
            </a:r>
            <a:r>
              <a:rPr lang="it">
                <a:solidFill>
                  <a:schemeClr val="dk1"/>
                </a:solidFill>
              </a:rPr>
              <a:t> to understand the relationship between a question and a passage. It focuses on whether the answer to the question can be found in the passage (entailment)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CoLA (Corpus of Literature Annotations):</a:t>
            </a:r>
            <a:r>
              <a:rPr lang="it">
                <a:solidFill>
                  <a:schemeClr val="dk1"/>
                </a:solidFill>
              </a:rPr>
              <a:t> This dataset is a simple task of sentiment analysis. The model needs to classify sentences as positive or negative.</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SST-2 (Stanford Sentiment Treebank):</a:t>
            </a:r>
            <a:r>
              <a:rPr lang="it">
                <a:solidFill>
                  <a:schemeClr val="dk1"/>
                </a:solidFill>
              </a:rPr>
              <a:t> Similar to CoLA, this dataset tests sentiment analysis, but with a finer grain. The model needs to classify sentences as positive, negative, or neutral.</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STS-B (Semantic Text Similarity Benchmark):</a:t>
            </a:r>
            <a:r>
              <a:rPr lang="it">
                <a:solidFill>
                  <a:schemeClr val="dk1"/>
                </a:solidFill>
              </a:rPr>
              <a:t> This dataset asks the model to judge the semantic similarity between two sentences. The model outputs a score between 0 (not similar) and 5 (highly similar).</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RTE (Recognizing Textual Entailment):</a:t>
            </a:r>
            <a:r>
              <a:rPr lang="it">
                <a:solidFill>
                  <a:schemeClr val="dk1"/>
                </a:solidFill>
              </a:rPr>
              <a:t> Similar to MNLI, this dataset tests a model's ability to understand the entailment relationship between two sentences. However, RTE uses different phrasing and focuses more on factual entailment.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MRPC (Microsoft Research Paraphrase Corpus):</a:t>
            </a:r>
            <a:r>
              <a:rPr lang="it">
                <a:solidFill>
                  <a:schemeClr val="dk1"/>
                </a:solidFill>
              </a:rPr>
              <a:t> This dataset asks the model to identify whether two sentences express the same meaning (paraphrases) or not.</a:t>
            </a:r>
            <a:endParaRPr>
              <a:solidFill>
                <a:schemeClr val="dk1"/>
              </a:solidFill>
            </a:endParaRPr>
          </a:p>
          <a:p>
            <a:pPr indent="-330200" lvl="1" marL="914400" rtl="0" algn="l">
              <a:spcBef>
                <a:spcPts val="0"/>
              </a:spcBef>
              <a:spcAft>
                <a:spcPts val="0"/>
              </a:spcAft>
              <a:buClr>
                <a:schemeClr val="dk1"/>
              </a:buClr>
              <a:buSzPts val="16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e7d7c06c5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e7d7c06c5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Spearman correlation is reported for STS-B.</a:t>
            </a:r>
            <a:endParaRPr/>
          </a:p>
          <a:p>
            <a:pPr indent="0" lvl="0" marL="0" rtl="0" algn="l">
              <a:spcBef>
                <a:spcPts val="0"/>
              </a:spcBef>
              <a:spcAft>
                <a:spcPts val="0"/>
              </a:spcAft>
              <a:buNone/>
            </a:pPr>
            <a:r>
              <a:rPr lang="it"/>
              <a:t>Matthew scorrelation is reported for CoLA .</a:t>
            </a:r>
            <a:endParaRPr/>
          </a:p>
          <a:p>
            <a:pPr indent="0" lvl="0" marL="0" rtl="0" algn="l">
              <a:spcBef>
                <a:spcPts val="0"/>
              </a:spcBef>
              <a:spcAft>
                <a:spcPts val="0"/>
              </a:spcAft>
              <a:buNone/>
            </a:pPr>
            <a:r>
              <a:rPr lang="it"/>
              <a:t>Accuracy is reported for other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represents the average of the metrics that are shown in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speed up are compared to The baseline BERT models in Table2 are: BERT60 (L=10,H=512,A=8),BERT30 (L=6,H=512,A=8),BERT10 (L=6,H=256,A=4)andBERT5(L=6,H=128,A=2) </a:t>
            </a:r>
            <a:endParaRPr/>
          </a:p>
          <a:p>
            <a:pPr indent="0" lvl="0" marL="0" rtl="0" algn="l">
              <a:spcBef>
                <a:spcPts val="0"/>
              </a:spcBef>
              <a:spcAft>
                <a:spcPts val="0"/>
              </a:spcAft>
              <a:buNone/>
            </a:pPr>
            <a:r>
              <a:rPr lang="it"/>
              <a:t>but speed up in terms of what?? performance? latency? seconds? i think to run inference </a:t>
            </a:r>
            <a:endParaRPr/>
          </a:p>
          <a:p>
            <a:pPr indent="0" lvl="0" marL="0" rtl="0" algn="l">
              <a:spcBef>
                <a:spcPts val="0"/>
              </a:spcBef>
              <a:spcAft>
                <a:spcPts val="0"/>
              </a:spcAft>
              <a:buNone/>
            </a:pPr>
            <a:r>
              <a:rPr lang="it"/>
              <a:t>These are different NLP dataset that are part of the GLUE benchmark </a:t>
            </a:r>
            <a:endParaRPr/>
          </a:p>
          <a:p>
            <a:pPr indent="0" lvl="0" marL="0" rtl="0" algn="l">
              <a:spcBef>
                <a:spcPts val="0"/>
              </a:spcBef>
              <a:spcAft>
                <a:spcPts val="0"/>
              </a:spcAft>
              <a:buClr>
                <a:schemeClr val="dk1"/>
              </a:buClr>
              <a:buSzPts val="1100"/>
              <a:buFont typeface="Arial"/>
              <a:buNone/>
            </a:pPr>
            <a:r>
              <a:rPr b="1" lang="it">
                <a:solidFill>
                  <a:schemeClr val="dk1"/>
                </a:solidFill>
              </a:rPr>
              <a:t>MNLI (Multi-Genre Natural Language Inference):</a:t>
            </a:r>
            <a:r>
              <a:rPr lang="it">
                <a:solidFill>
                  <a:schemeClr val="dk1"/>
                </a:solidFill>
              </a:rPr>
              <a:t> This dataset tests a model's ability to understand the relationship between two sentences. It has three categories: entailment (one sentence implies the other), contradiction (one sentence contradicts the other), and neutral (no relationship between the sentences).</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QQP (Quora Question Pairs):</a:t>
            </a:r>
            <a:r>
              <a:rPr lang="it">
                <a:solidFill>
                  <a:schemeClr val="dk1"/>
                </a:solidFill>
              </a:rPr>
              <a:t> This dataset asks the model to identify whether two questions are semantically equivalent (asking the same thing)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QNLI (Stanford Question Answering Natural Language Inference):</a:t>
            </a:r>
            <a:r>
              <a:rPr lang="it">
                <a:solidFill>
                  <a:schemeClr val="dk1"/>
                </a:solidFill>
              </a:rPr>
              <a:t> to understand the relationship between a question and a passage. It focuses on whether the answer to the question can be found in the passage (entailment)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CoLA (Corpus of Literature Annotations):</a:t>
            </a:r>
            <a:r>
              <a:rPr lang="it">
                <a:solidFill>
                  <a:schemeClr val="dk1"/>
                </a:solidFill>
              </a:rPr>
              <a:t> This dataset is a simple task of sentiment analysis. The model needs to classify sentences as positive or negative.</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SST-2 (Stanford Sentiment Treebank):</a:t>
            </a:r>
            <a:r>
              <a:rPr lang="it">
                <a:solidFill>
                  <a:schemeClr val="dk1"/>
                </a:solidFill>
              </a:rPr>
              <a:t> Similar to CoLA, this dataset tests sentiment analysis, but with a finer grain. The model needs to classify sentences as positive, negative, or neutral.</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STS-B (Semantic Text Similarity Benchmark):</a:t>
            </a:r>
            <a:r>
              <a:rPr lang="it">
                <a:solidFill>
                  <a:schemeClr val="dk1"/>
                </a:solidFill>
              </a:rPr>
              <a:t> This dataset asks the model to judge the semantic similarity between two sentences. The model outputs a score between 0 (not similar) and 5 (highly similar).</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RTE (Recognizing Textual Entailment):</a:t>
            </a:r>
            <a:r>
              <a:rPr lang="it">
                <a:solidFill>
                  <a:schemeClr val="dk1"/>
                </a:solidFill>
              </a:rPr>
              <a:t> Similar to MNLI, this dataset tests a model's ability to understand the entailment relationship between two sentences. However, RTE uses different phrasing and focuses more on factual entailment.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MRPC (Microsoft Research Paraphrase Corpus):</a:t>
            </a:r>
            <a:r>
              <a:rPr lang="it">
                <a:solidFill>
                  <a:schemeClr val="dk1"/>
                </a:solidFill>
              </a:rPr>
              <a:t> This dataset asks the model to identify whether two sentences express the same meaning (paraphrases) or not.</a:t>
            </a:r>
            <a:endParaRPr>
              <a:solidFill>
                <a:schemeClr val="dk1"/>
              </a:solidFill>
            </a:endParaRPr>
          </a:p>
          <a:p>
            <a:pPr indent="-330200" lvl="1" marL="914400" rtl="0" algn="l">
              <a:spcBef>
                <a:spcPts val="0"/>
              </a:spcBef>
              <a:spcAft>
                <a:spcPts val="0"/>
              </a:spcAft>
              <a:buClr>
                <a:schemeClr val="dk1"/>
              </a:buClr>
              <a:buSzPts val="16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e7d7c06c5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e7d7c06c5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Spearman correlation is reported for STS-B.</a:t>
            </a:r>
            <a:endParaRPr/>
          </a:p>
          <a:p>
            <a:pPr indent="0" lvl="0" marL="0" rtl="0" algn="l">
              <a:spcBef>
                <a:spcPts val="0"/>
              </a:spcBef>
              <a:spcAft>
                <a:spcPts val="0"/>
              </a:spcAft>
              <a:buNone/>
            </a:pPr>
            <a:r>
              <a:rPr lang="it"/>
              <a:t>Matthew scorrelation is reported for CoLA .</a:t>
            </a:r>
            <a:endParaRPr/>
          </a:p>
          <a:p>
            <a:pPr indent="0" lvl="0" marL="0" rtl="0" algn="l">
              <a:spcBef>
                <a:spcPts val="0"/>
              </a:spcBef>
              <a:spcAft>
                <a:spcPts val="0"/>
              </a:spcAft>
              <a:buNone/>
            </a:pPr>
            <a:r>
              <a:rPr lang="it"/>
              <a:t>Accuracy is reported for other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represents the average of the metrics that are shown in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speed up are compared to The baseline BERT models in Table2 are: BERT60 (L=10,H=512,A=8),BERT30 (L=6,H=512,A=8),BERT10 (L=6,H=256,A=4)andBERT5(L=6,H=128,A=2) </a:t>
            </a:r>
            <a:endParaRPr/>
          </a:p>
          <a:p>
            <a:pPr indent="0" lvl="0" marL="0" rtl="0" algn="l">
              <a:spcBef>
                <a:spcPts val="0"/>
              </a:spcBef>
              <a:spcAft>
                <a:spcPts val="0"/>
              </a:spcAft>
              <a:buNone/>
            </a:pPr>
            <a:r>
              <a:rPr lang="it"/>
              <a:t>but speed up in terms of what?? performance? latency? seconds? i think to run inference </a:t>
            </a:r>
            <a:endParaRPr/>
          </a:p>
          <a:p>
            <a:pPr indent="0" lvl="0" marL="0" rtl="0" algn="l">
              <a:spcBef>
                <a:spcPts val="0"/>
              </a:spcBef>
              <a:spcAft>
                <a:spcPts val="0"/>
              </a:spcAft>
              <a:buNone/>
            </a:pPr>
            <a:r>
              <a:rPr lang="it"/>
              <a:t>These are different NLP dataset that are part of the GLUE benchmark </a:t>
            </a:r>
            <a:endParaRPr/>
          </a:p>
          <a:p>
            <a:pPr indent="0" lvl="0" marL="0" rtl="0" algn="l">
              <a:spcBef>
                <a:spcPts val="0"/>
              </a:spcBef>
              <a:spcAft>
                <a:spcPts val="0"/>
              </a:spcAft>
              <a:buClr>
                <a:schemeClr val="dk1"/>
              </a:buClr>
              <a:buSzPts val="1100"/>
              <a:buFont typeface="Arial"/>
              <a:buNone/>
            </a:pPr>
            <a:r>
              <a:rPr b="1" lang="it">
                <a:solidFill>
                  <a:schemeClr val="dk1"/>
                </a:solidFill>
              </a:rPr>
              <a:t>MNLI (Multi-Genre Natural Language Inference):</a:t>
            </a:r>
            <a:r>
              <a:rPr lang="it">
                <a:solidFill>
                  <a:schemeClr val="dk1"/>
                </a:solidFill>
              </a:rPr>
              <a:t> This dataset tests a model's ability to understand the relationship between two sentences. It has three categories: entailment (one sentence implies the other), contradiction (one sentence contradicts the other), and neutral (no relationship between the sentences).</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QQP (Quora Question Pairs):</a:t>
            </a:r>
            <a:r>
              <a:rPr lang="it">
                <a:solidFill>
                  <a:schemeClr val="dk1"/>
                </a:solidFill>
              </a:rPr>
              <a:t> This dataset asks the model to identify whether two questions are semantically equivalent (asking the same thing)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QNLI (Stanford Question Answering Natural Language Inference):</a:t>
            </a:r>
            <a:r>
              <a:rPr lang="it">
                <a:solidFill>
                  <a:schemeClr val="dk1"/>
                </a:solidFill>
              </a:rPr>
              <a:t> to understand the relationship between a question and a passage. It focuses on whether the answer to the question can be found in the passage (entailment)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CoLA (Corpus of Literature Annotations):</a:t>
            </a:r>
            <a:r>
              <a:rPr lang="it">
                <a:solidFill>
                  <a:schemeClr val="dk1"/>
                </a:solidFill>
              </a:rPr>
              <a:t> This dataset is a simple task of sentiment analysis. The model needs to classify sentences as positive or negative.</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SST-2 (Stanford Sentiment Treebank):</a:t>
            </a:r>
            <a:r>
              <a:rPr lang="it">
                <a:solidFill>
                  <a:schemeClr val="dk1"/>
                </a:solidFill>
              </a:rPr>
              <a:t> Similar to CoLA, this dataset tests sentiment analysis, but with a finer grain. The model needs to classify sentences as positive, negative, or neutral.</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STS-B (Semantic Text Similarity Benchmark):</a:t>
            </a:r>
            <a:r>
              <a:rPr lang="it">
                <a:solidFill>
                  <a:schemeClr val="dk1"/>
                </a:solidFill>
              </a:rPr>
              <a:t> This dataset asks the model to judge the semantic similarity between two sentences. The model outputs a score between 0 (not similar) and 5 (highly similar).</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RTE (Recognizing Textual Entailment):</a:t>
            </a:r>
            <a:r>
              <a:rPr lang="it">
                <a:solidFill>
                  <a:schemeClr val="dk1"/>
                </a:solidFill>
              </a:rPr>
              <a:t> Similar to MNLI, this dataset tests a model's ability to understand the entailment relationship between two sentences. However, RTE uses different phrasing and focuses more on factual entailment.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MRPC (Microsoft Research Paraphrase Corpus):</a:t>
            </a:r>
            <a:r>
              <a:rPr lang="it">
                <a:solidFill>
                  <a:schemeClr val="dk1"/>
                </a:solidFill>
              </a:rPr>
              <a:t> This dataset asks the model to identify whether two sentences express the same meaning (paraphrases) or not.</a:t>
            </a:r>
            <a:endParaRPr>
              <a:solidFill>
                <a:schemeClr val="dk1"/>
              </a:solidFill>
            </a:endParaRPr>
          </a:p>
          <a:p>
            <a:pPr indent="-330200" lvl="1" marL="914400" rtl="0" algn="l">
              <a:spcBef>
                <a:spcPts val="0"/>
              </a:spcBef>
              <a:spcAft>
                <a:spcPts val="0"/>
              </a:spcAft>
              <a:buClr>
                <a:schemeClr val="dk1"/>
              </a:buClr>
              <a:buSzPts val="16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e5eae918f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e5eae918f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**Higher Performance**: NAS-BERT models outperform hand-designed BERT models across multiple tasks and model sizes.</a:t>
            </a:r>
            <a:endParaRPr/>
          </a:p>
          <a:p>
            <a:pPr indent="0" lvl="0" marL="0" rtl="0" algn="l">
              <a:spcBef>
                <a:spcPts val="0"/>
              </a:spcBef>
              <a:spcAft>
                <a:spcPts val="0"/>
              </a:spcAft>
              <a:buClr>
                <a:schemeClr val="dk1"/>
              </a:buClr>
              <a:buSzPts val="1100"/>
              <a:buFont typeface="Arial"/>
              <a:buNone/>
            </a:pPr>
            <a:r>
              <a:rPr lang="it"/>
              <a:t>- **Efficiency**: Achieves significant FLOPs reduction and speedup compared to traditional BERT models.</a:t>
            </a:r>
            <a:endParaRPr/>
          </a:p>
          <a:p>
            <a:pPr indent="0" lvl="0" marL="0" rtl="0" algn="l">
              <a:spcBef>
                <a:spcPts val="0"/>
              </a:spcBef>
              <a:spcAft>
                <a:spcPts val="0"/>
              </a:spcAft>
              <a:buClr>
                <a:schemeClr val="dk1"/>
              </a:buClr>
              <a:buSzPts val="1100"/>
              <a:buFont typeface="Arial"/>
              <a:buNone/>
            </a:pPr>
            <a:r>
              <a:rPr lang="it"/>
              <a:t>- **Effectiveness in Small Sizes**: Demonstrates superior performance in extremely small model sizes (5M, 10M parameters).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it"/>
              <a:t>the paper mentions. </a:t>
            </a:r>
            <a:endParaRPr/>
          </a:p>
          <a:p>
            <a:pPr indent="0" lvl="0" marL="0" rtl="0" algn="l">
              <a:spcBef>
                <a:spcPts val="0"/>
              </a:spcBef>
              <a:spcAft>
                <a:spcPts val="0"/>
              </a:spcAft>
              <a:buNone/>
            </a:pPr>
            <a:r>
              <a:rPr lang="it"/>
              <a:t>pruning: literally what is sound just remove part of the model </a:t>
            </a:r>
            <a:endParaRPr/>
          </a:p>
          <a:p>
            <a:pPr indent="0" lvl="0" marL="0" rtl="0" algn="l">
              <a:spcBef>
                <a:spcPts val="0"/>
              </a:spcBef>
              <a:spcAft>
                <a:spcPts val="0"/>
              </a:spcAft>
              <a:buNone/>
            </a:pPr>
            <a:r>
              <a:rPr lang="it"/>
              <a:t>weight factorization: eight factorization techniques decompose large weight matrices into products of smaller matrices.</a:t>
            </a:r>
            <a:endParaRPr/>
          </a:p>
          <a:p>
            <a:pPr indent="0" lvl="0" marL="0" rtl="0" algn="l">
              <a:spcBef>
                <a:spcPts val="0"/>
              </a:spcBef>
              <a:spcAft>
                <a:spcPts val="0"/>
              </a:spcAft>
              <a:buNone/>
            </a:pPr>
            <a:r>
              <a:rPr lang="it"/>
              <a:t>quantization: </a:t>
            </a:r>
            <a:r>
              <a:rPr lang="it"/>
              <a:t>educing the precision of the weights and activations in a neural network. Instead of using 32-bit floating-point numbers, a quantized model might use 8-bit integers.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bert base has 12 encoder layers </a:t>
            </a:r>
            <a:endParaRPr/>
          </a:p>
          <a:p>
            <a:pPr indent="0" lvl="0" marL="0" rtl="0" algn="l">
              <a:spcBef>
                <a:spcPts val="0"/>
              </a:spcBef>
              <a:spcAft>
                <a:spcPts val="0"/>
              </a:spcAft>
              <a:buNone/>
            </a:pPr>
            <a:r>
              <a:rPr lang="it"/>
              <a:t>weight sharing used in the supernet </a:t>
            </a:r>
            <a:endParaRPr/>
          </a:p>
          <a:p>
            <a:pPr indent="0" lvl="0" marL="0" rtl="0" algn="l">
              <a:spcBef>
                <a:spcPts val="0"/>
              </a:spcBef>
              <a:spcAft>
                <a:spcPts val="0"/>
              </a:spcAft>
              <a:buNone/>
            </a:pPr>
            <a:r>
              <a:rPr lang="it"/>
              <a:t>in knowledge distillation the </a:t>
            </a:r>
            <a:r>
              <a:rPr lang="it"/>
              <a:t>student receive as input the output of the previous block and then learns to predict the output of the next teacher’s block. hidden of the teacher block as the training data of the student block. To solve this problem, we use a learnable linear transformation layer at the input and output of the student block to transform each hidden size to match that of the teacher block, </a:t>
            </a:r>
            <a:endParaRPr/>
          </a:p>
          <a:p>
            <a:pPr indent="0" lvl="0" marL="0" rtl="0" algn="l">
              <a:spcBef>
                <a:spcPts val="0"/>
              </a:spcBef>
              <a:spcAft>
                <a:spcPts val="0"/>
              </a:spcAft>
              <a:buNone/>
            </a:pPr>
            <a:r>
              <a:rPr lang="it"/>
              <a:t>since they used pruning and have models with different model sizes what could java happened is that big models pruned before so how did they manage this? created bins with different hardware constraint and prune in each bin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how does progressive shrinking works: sample, evaluate on val set, if below threshold delete but when m model remains just stop shrinking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how to find best architecture? ion to obtain the two values as described in the next paragraph. 2) For a given con straint of model size and inference latency, we select the top 𝑇 architectures with low loss from 𝐿𝑇𝑎𝑟𝑐ℎ that meet the parameter and latency constraint. 3) We evaluate the validation loss of the top 𝑇 complete architectures on the dev set and select the best one as the final compressed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latency of operations is calculated and as the time it takes to compute just that operation from the moment the input is provided to the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first 3 times the supernet as warmstart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RTE,MRPCandSTS-Bare startedfromthemodelfine-tunedonMNLIfollowin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e784592888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e78459288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Both papers have the same goal: find a good architecture using NAS methods but they have approached the problem using different </a:t>
            </a:r>
            <a:r>
              <a:rPr lang="it"/>
              <a:t>techniques</a:t>
            </a:r>
            <a:r>
              <a:rPr lang="it"/>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first of all the evolved transformer is an encoder-decoder only architecture that tries to improve the transformer as presented in the original 2017 paper, while NAS-BERT specifically target that BERT family models, which are an encoder only architecture. → there a lot of different transformer architecture to which NAS can be applied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Different Search space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Different search </a:t>
            </a:r>
            <a:r>
              <a:rPr lang="it"/>
              <a:t>strategies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NAS-BERT look specifically for models with different sizes and hardware constraints, the ET just looks for a good transformer and then scale the number of parameters accordingly to the embedding size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it"/>
              <a:t>so even if both papers have the same goal: create a batter version of an existing model using NAS the </a:t>
            </a:r>
            <a:r>
              <a:rPr lang="it"/>
              <a:t>approaches used are quite different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e5eae918f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e5eae918f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e5eae918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e5eae918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manually human designed search spaces: </a:t>
            </a:r>
            <a:endParaRPr/>
          </a:p>
          <a:p>
            <a:pPr indent="0" lvl="0" marL="0" rtl="0" algn="l">
              <a:spcBef>
                <a:spcPts val="0"/>
              </a:spcBef>
              <a:spcAft>
                <a:spcPts val="0"/>
              </a:spcAft>
              <a:buNone/>
            </a:pPr>
            <a:r>
              <a:rPr lang="it"/>
              <a:t>undermine the all purpose of NAS, </a:t>
            </a:r>
            <a:endParaRPr/>
          </a:p>
          <a:p>
            <a:pPr indent="0" lvl="0" marL="0" rtl="0" algn="l">
              <a:spcBef>
                <a:spcPts val="0"/>
              </a:spcBef>
              <a:spcAft>
                <a:spcPts val="0"/>
              </a:spcAft>
              <a:buNone/>
            </a:pPr>
            <a:r>
              <a:rPr lang="it"/>
              <a:t>human bias, </a:t>
            </a:r>
            <a:endParaRPr/>
          </a:p>
          <a:p>
            <a:pPr indent="0" lvl="0" marL="0" rtl="0" algn="l">
              <a:spcBef>
                <a:spcPts val="0"/>
              </a:spcBef>
              <a:spcAft>
                <a:spcPts val="0"/>
              </a:spcAft>
              <a:buNone/>
            </a:pPr>
            <a:r>
              <a:rPr lang="it"/>
              <a:t>no truly new discoveries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cell search spaces; </a:t>
            </a:r>
            <a:endParaRPr/>
          </a:p>
          <a:p>
            <a:pPr indent="0" lvl="0" marL="0" rtl="0" algn="l">
              <a:spcBef>
                <a:spcPts val="0"/>
              </a:spcBef>
              <a:spcAft>
                <a:spcPts val="0"/>
              </a:spcAft>
              <a:buNone/>
            </a:pPr>
            <a:r>
              <a:rPr lang="it"/>
              <a:t>not fully use the potential of other search spaces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limited </a:t>
            </a:r>
            <a:r>
              <a:rPr lang="it"/>
              <a:t>focus on vision transformers:  </a:t>
            </a:r>
            <a:endParaRPr/>
          </a:p>
          <a:p>
            <a:pPr indent="0" lvl="0" marL="0" rtl="0" algn="l">
              <a:spcBef>
                <a:spcPts val="0"/>
              </a:spcBef>
              <a:spcAft>
                <a:spcPts val="0"/>
              </a:spcAft>
              <a:buNone/>
            </a:pPr>
            <a:r>
              <a:rPr lang="it"/>
              <a:t>as we have seen a lot of work has been done on very famous and used NLP benchmarks like GLUE, but so far to my best knowledge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some speed up techniques: learning curves, hyperband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7d7c06c5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7d7c06c5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it">
                <a:solidFill>
                  <a:schemeClr val="dk1"/>
                </a:solidFill>
              </a:rPr>
              <a:t>Models are pre-trained on large corpora to learn general language representations.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Common tasks include language modeling, where the model predicts masked words or the next word in a sequence.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it">
                <a:solidFill>
                  <a:schemeClr val="dk1"/>
                </a:solidFill>
              </a:rPr>
              <a:t>Fine-tuning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it">
                <a:solidFill>
                  <a:schemeClr val="dk1"/>
                </a:solidFill>
              </a:rPr>
              <a:t>Pre-trained models are fine-tuned on specific downstream tasks (e.g., sentiment analysis, translation).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it">
                <a:solidFill>
                  <a:schemeClr val="dk1"/>
                </a:solidFill>
              </a:rPr>
              <a:t>Fine-tuning involves adjusting the model weights with task-specific data to improve performance.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e5eae918f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e5eae918f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no code for both papers, but there is a github repository where they implemented the evolved transformer but it is not the official one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e5eae918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e5eae918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e7c98837f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e7c98837f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upper part of the ET encoder and normal encoder are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also the upper part of the ET decoder and normal transformer encoder are the same, it changes the final activation function Swish in the ET decoder and RELU in the original transformer Decoder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main training from scratch of the 20 best models has been done by SGD(not specified but infer from the paper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3 encoder cells, 4 decoder cells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it">
                <a:solidFill>
                  <a:schemeClr val="dk1"/>
                </a:solidFill>
              </a:rPr>
              <a:t>extra: authors of ET also tried to apply one shot models but it took too much time and they claimed that warm start these with the Transformer was hard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initially they had a very big search space and to shrink it they did apply some constraint: always layer normalization, decoder architecture must at least attent to the encoder once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they used WMT’14 as the dataset to search a good architecture because they could nto find a good proxy dataset, they used aggressive early stopping on it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in PDH they stopped after in total 300k training steps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mutation that seems to have the most important impact on the ET is to change the number of dec from 3 to 4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the child models during the EA can just have between 59.1mil and 64.1mil but then once the final architecture is found they shrank or expand the model accordingly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 dont understand: if if 5k child models how can 13k not make it past the 1st hurdle? isnt that in total we have 15k child models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e7d7c06c5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e7d7c06c5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NAS-BERTconsistently outperforms the BERT baseline in different settings; 2) distillation on either pre-training or fine-tuning stage can improve the accuracy, and two-stage distillation can further get better accuracy</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e78459288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e78459288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Spearman correlation is reported for STS-B.</a:t>
            </a:r>
            <a:endParaRPr/>
          </a:p>
          <a:p>
            <a:pPr indent="0" lvl="0" marL="0" rtl="0" algn="l">
              <a:spcBef>
                <a:spcPts val="0"/>
              </a:spcBef>
              <a:spcAft>
                <a:spcPts val="0"/>
              </a:spcAft>
              <a:buNone/>
            </a:pPr>
            <a:r>
              <a:rPr lang="it"/>
              <a:t>Matthew scorrelation is reported for CoLA .</a:t>
            </a:r>
            <a:endParaRPr/>
          </a:p>
          <a:p>
            <a:pPr indent="0" lvl="0" marL="0" rtl="0" algn="l">
              <a:spcBef>
                <a:spcPts val="0"/>
              </a:spcBef>
              <a:spcAft>
                <a:spcPts val="0"/>
              </a:spcAft>
              <a:buNone/>
            </a:pPr>
            <a:r>
              <a:rPr lang="it"/>
              <a:t>Accuracy is reported for other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represents the average of the metrics that are shown in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speed up are compared to The baseline BERT models in Table2 are: BERT60 (L=10,H=512,A=8),BERT30 (L=6,H=512,A=8),BERT10 (L=6,H=256,A=4)andBERT5(L=6,H=128,A=2) </a:t>
            </a:r>
            <a:endParaRPr/>
          </a:p>
          <a:p>
            <a:pPr indent="0" lvl="0" marL="0" rtl="0" algn="l">
              <a:spcBef>
                <a:spcPts val="0"/>
              </a:spcBef>
              <a:spcAft>
                <a:spcPts val="0"/>
              </a:spcAft>
              <a:buNone/>
            </a:pPr>
            <a:r>
              <a:rPr lang="it"/>
              <a:t>but speed up in terms of what?? performance? latency? seconds? i think to run inference </a:t>
            </a:r>
            <a:endParaRPr/>
          </a:p>
          <a:p>
            <a:pPr indent="0" lvl="0" marL="0" rtl="0" algn="l">
              <a:spcBef>
                <a:spcPts val="0"/>
              </a:spcBef>
              <a:spcAft>
                <a:spcPts val="0"/>
              </a:spcAft>
              <a:buNone/>
            </a:pPr>
            <a:r>
              <a:rPr lang="it"/>
              <a:t>These are different NLP dataset that are part of the GLUE benchmark </a:t>
            </a:r>
            <a:endParaRPr/>
          </a:p>
          <a:p>
            <a:pPr indent="0" lvl="0" marL="0" rtl="0" algn="l">
              <a:spcBef>
                <a:spcPts val="0"/>
              </a:spcBef>
              <a:spcAft>
                <a:spcPts val="0"/>
              </a:spcAft>
              <a:buClr>
                <a:schemeClr val="dk1"/>
              </a:buClr>
              <a:buSzPts val="1100"/>
              <a:buFont typeface="Arial"/>
              <a:buNone/>
            </a:pPr>
            <a:r>
              <a:rPr b="1" lang="it">
                <a:solidFill>
                  <a:schemeClr val="dk1"/>
                </a:solidFill>
              </a:rPr>
              <a:t>MNLI (Multi-Genre Natural Language Inference):</a:t>
            </a:r>
            <a:r>
              <a:rPr lang="it">
                <a:solidFill>
                  <a:schemeClr val="dk1"/>
                </a:solidFill>
              </a:rPr>
              <a:t> This dataset tests a model's ability to understand the relationship between two sentences. It has three categories: entailment (one sentence implies the other), contradiction (one sentence contradicts the other), and neutral (no relationship between the sentences).</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QQP (Quora Question Pairs):</a:t>
            </a:r>
            <a:r>
              <a:rPr lang="it">
                <a:solidFill>
                  <a:schemeClr val="dk1"/>
                </a:solidFill>
              </a:rPr>
              <a:t> This dataset asks the model to identify whether two questions are semantically equivalent (asking the same thing)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QNLI (Stanford Question Answering Natural Language Inference):</a:t>
            </a:r>
            <a:r>
              <a:rPr lang="it">
                <a:solidFill>
                  <a:schemeClr val="dk1"/>
                </a:solidFill>
              </a:rPr>
              <a:t> to understand the relationship between a question and a passage. It focuses on whether the answer to the question can be found in the passage (entailment) or not.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CoLA (Corpus of Literature Annotations):</a:t>
            </a:r>
            <a:r>
              <a:rPr lang="it">
                <a:solidFill>
                  <a:schemeClr val="dk1"/>
                </a:solidFill>
              </a:rPr>
              <a:t> This dataset is a simple task of sentiment analysis. The model needs to classify sentences as positive or negative.</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SST-2 (Stanford Sentiment Treebank):</a:t>
            </a:r>
            <a:r>
              <a:rPr lang="it">
                <a:solidFill>
                  <a:schemeClr val="dk1"/>
                </a:solidFill>
              </a:rPr>
              <a:t> Similar to CoLA, this dataset tests sentiment analysis, but with a finer grain. The model needs to classify sentences as positive, negative, or neutral.</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STS-B (Semantic Text Similarity Benchmark):</a:t>
            </a:r>
            <a:r>
              <a:rPr lang="it">
                <a:solidFill>
                  <a:schemeClr val="dk1"/>
                </a:solidFill>
              </a:rPr>
              <a:t> This dataset asks the model to judge the semantic similarity between two sentences. The model outputs a score between 0 (not similar) and 5 (highly similar).</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RTE (Recognizing Textual Entailment):</a:t>
            </a:r>
            <a:r>
              <a:rPr lang="it">
                <a:solidFill>
                  <a:schemeClr val="dk1"/>
                </a:solidFill>
              </a:rPr>
              <a:t> Similar to MNLI, this dataset tests a model's ability to understand the entailment relationship between two sentences. However, RTE uses different phrasing and focuses more on factual entailment.</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MRPC (Microsoft Research Paraphrase Corpus):</a:t>
            </a:r>
            <a:r>
              <a:rPr lang="it">
                <a:solidFill>
                  <a:schemeClr val="dk1"/>
                </a:solidFill>
              </a:rPr>
              <a:t> This dataset asks the model to identify whether two sentences express the same meaning (paraphrases) or not.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are this datasets?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it"/>
              <a:t>- NAS-BERT models consistently outperform their hand-designed counterparts.</a:t>
            </a:r>
            <a:endParaRPr/>
          </a:p>
          <a:p>
            <a:pPr indent="0" lvl="0" marL="0" rtl="0" algn="l">
              <a:spcBef>
                <a:spcPts val="0"/>
              </a:spcBef>
              <a:spcAft>
                <a:spcPts val="0"/>
              </a:spcAft>
              <a:buClr>
                <a:schemeClr val="dk1"/>
              </a:buClr>
              <a:buSzPts val="1100"/>
              <a:buFont typeface="Arial"/>
              <a:buNone/>
            </a:pPr>
            <a:r>
              <a:rPr lang="it"/>
              <a:t>- Greater performance gap observed in smaller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e7c98837f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e7c98837f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question: a little bit more on the training of the PDH, like for how much more were the good performing architecture allowed to train? </a:t>
            </a:r>
            <a:endParaRPr/>
          </a:p>
          <a:p>
            <a:pPr indent="0" lvl="0" marL="0" rtl="0" algn="l">
              <a:spcBef>
                <a:spcPts val="0"/>
              </a:spcBef>
              <a:spcAft>
                <a:spcPts val="0"/>
              </a:spcAft>
              <a:buNone/>
            </a:pPr>
            <a:r>
              <a:rPr lang="it"/>
              <a:t>they wanted to approximate the 300k training step of the big </a:t>
            </a:r>
            <a:r>
              <a:rPr lang="it"/>
              <a:t>transformer</a:t>
            </a:r>
            <a:r>
              <a:rPr lang="it"/>
              <a:t> and they used 240k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it" sz="1800">
                <a:solidFill>
                  <a:schemeClr val="dk1"/>
                </a:solidFill>
              </a:rPr>
              <a:t>After the main search is completed, the top 20 models based on the best perplexity were selected, retrain from scratch on the same dataset(WMT’14 En-De) and the final best one was picked as the ET.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e7d7c06c5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e7d7c06c5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base 512, big 1024 deep both with ET 3 enc and 4 dec cells </a:t>
            </a:r>
            <a:endParaRPr/>
          </a:p>
          <a:p>
            <a:pPr indent="0" lvl="0" marL="0" rtl="0" algn="l">
              <a:spcBef>
                <a:spcPts val="0"/>
              </a:spcBef>
              <a:spcAft>
                <a:spcPts val="0"/>
              </a:spcAft>
              <a:buNone/>
            </a:pPr>
            <a:r>
              <a:rPr lang="it"/>
              <a:t>deep ET 640 9 enc 10 dec</a:t>
            </a:r>
            <a:endParaRPr/>
          </a:p>
          <a:p>
            <a:pPr indent="0" lvl="0" marL="0" rtl="0" algn="l">
              <a:spcBef>
                <a:spcPts val="0"/>
              </a:spcBef>
              <a:spcAft>
                <a:spcPts val="0"/>
              </a:spcAft>
              <a:buNone/>
            </a:pPr>
            <a:r>
              <a:rPr lang="it"/>
              <a:t>deep transformer 768 6 enc and 6 dec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e7c98837f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e7c98837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e528b84c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e528b84c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tcyvugbhcxzwrexcyvbhjk jnbuvcrxectybhjn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e53e65ae4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e53e65ae4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The building elements that define the architecture of a Transformer and that compose its search space in the papers that we will adress are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53e65ae4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e53e65ae4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now that the foundamentals concepts of the Transformer architcture have been introduced we will explore further the field of NAS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528b84cd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e528b84cd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800">
                <a:solidFill>
                  <a:srgbClr val="595959"/>
                </a:solidFill>
              </a:rPr>
              <a:t>1: </a:t>
            </a:r>
            <a:r>
              <a:rPr lang="it" sz="800">
                <a:solidFill>
                  <a:schemeClr val="dk1"/>
                </a:solidFill>
              </a:rPr>
              <a:t>(</a:t>
            </a:r>
            <a:r>
              <a:rPr lang="it" sz="800" u="sng">
                <a:solidFill>
                  <a:srgbClr val="0097A7"/>
                </a:solidFill>
                <a:hlinkClick r:id="rId2">
                  <a:extLst>
                    <a:ext uri="{A12FA001-AC4F-418D-AE19-62706E023703}">
                      <ahyp:hlinkClr val="tx"/>
                    </a:ext>
                  </a:extLst>
                </a:hlinkClick>
              </a:rPr>
              <a:t>Chen et al., 2018</a:t>
            </a:r>
            <a:r>
              <a:rPr lang="it" sz="800">
                <a:solidFill>
                  <a:schemeClr val="dk1"/>
                </a:solidFill>
              </a:rPr>
              <a:t>; </a:t>
            </a:r>
            <a:r>
              <a:rPr lang="it" sz="800" u="sng">
                <a:solidFill>
                  <a:srgbClr val="0097A7"/>
                </a:solidFill>
                <a:hlinkClick r:id="rId3">
                  <a:extLst>
                    <a:ext uri="{A12FA001-AC4F-418D-AE19-62706E023703}">
                      <ahyp:hlinkClr val="tx"/>
                    </a:ext>
                  </a:extLst>
                </a:hlinkClick>
              </a:rPr>
              <a:t>Du et al., 2020</a:t>
            </a:r>
            <a:r>
              <a:rPr lang="it" sz="800">
                <a:solidFill>
                  <a:schemeClr val="dk1"/>
                </a:solidFill>
              </a:rPr>
              <a:t>; </a:t>
            </a:r>
            <a:r>
              <a:rPr lang="it" sz="800" u="sng">
                <a:solidFill>
                  <a:srgbClr val="0097A7"/>
                </a:solidFill>
                <a:hlinkClick r:id="rId4">
                  <a:extLst>
                    <a:ext uri="{A12FA001-AC4F-418D-AE19-62706E023703}">
                      <ahyp:hlinkClr val="tx"/>
                    </a:ext>
                  </a:extLst>
                </a:hlinkClick>
              </a:rPr>
              <a:t>Ghiasi et al., 2019</a:t>
            </a:r>
            <a:r>
              <a:rPr lang="it" sz="800">
                <a:solidFill>
                  <a:schemeClr val="dk1"/>
                </a:solidFill>
              </a:rPr>
              <a:t>; </a:t>
            </a:r>
            <a:r>
              <a:rPr lang="it" sz="800" u="sng">
                <a:solidFill>
                  <a:srgbClr val="0097A7"/>
                </a:solidFill>
                <a:hlinkClick r:id="rId5">
                  <a:extLst>
                    <a:ext uri="{A12FA001-AC4F-418D-AE19-62706E023703}">
                      <ahyp:hlinkClr val="tx"/>
                    </a:ext>
                  </a:extLst>
                </a:hlinkClick>
              </a:rPr>
              <a:t>So et al., 2019</a:t>
            </a:r>
            <a:r>
              <a:rPr lang="it" sz="800">
                <a:solidFill>
                  <a:schemeClr val="dk1"/>
                </a:solidFill>
              </a:rPr>
              <a:t>; </a:t>
            </a:r>
            <a:r>
              <a:rPr lang="it" sz="800" u="sng">
                <a:solidFill>
                  <a:srgbClr val="0097A7"/>
                </a:solidFill>
                <a:hlinkClick r:id="rId6">
                  <a:extLst>
                    <a:ext uri="{A12FA001-AC4F-418D-AE19-62706E023703}">
                      <ahyp:hlinkClr val="tx"/>
                    </a:ext>
                  </a:extLst>
                </a:hlinkClick>
              </a:rPr>
              <a:t>Zoph et al., 2018</a:t>
            </a:r>
            <a:r>
              <a:rPr lang="it"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NAS found architectures</a:t>
            </a:r>
            <a:endParaRPr sz="1800">
              <a:solidFill>
                <a:schemeClr val="dk1"/>
              </a:solidFill>
            </a:endParaRPr>
          </a:p>
          <a:p>
            <a:pPr indent="0" lvl="0" marL="457200" rtl="0" algn="l">
              <a:spcBef>
                <a:spcPts val="0"/>
              </a:spcBef>
              <a:spcAft>
                <a:spcPts val="0"/>
              </a:spcAft>
              <a:buNone/>
            </a:pPr>
            <a:r>
              <a:rPr lang="it" sz="1800">
                <a:solidFill>
                  <a:schemeClr val="dk1"/>
                </a:solidFill>
              </a:rPr>
              <a:t>have outperformed or compete with human-designed ones in a variety of tasks</a:t>
            </a:r>
            <a:r>
              <a:rPr baseline="30000" lang="it" sz="1800">
                <a:solidFill>
                  <a:schemeClr val="dk1"/>
                </a:solidFill>
              </a:rPr>
              <a:t>1</a:t>
            </a:r>
            <a:endParaRPr baseline="30000" sz="1800">
              <a:solidFill>
                <a:schemeClr val="dk1"/>
              </a:solidFill>
            </a:endParaRPr>
          </a:p>
          <a:p>
            <a:pPr indent="0" lvl="0" marL="457200" rtl="0" algn="l">
              <a:spcBef>
                <a:spcPts val="0"/>
              </a:spcBef>
              <a:spcAft>
                <a:spcPts val="0"/>
              </a:spcAft>
              <a:buNone/>
            </a:pPr>
            <a:r>
              <a:t/>
            </a:r>
            <a:endParaRPr baseline="30000" sz="1800">
              <a:solidFill>
                <a:schemeClr val="dk1"/>
              </a:solidFill>
            </a:endParaRPr>
          </a:p>
          <a:p>
            <a:pPr indent="0" lvl="0" marL="457200" rtl="0" algn="l">
              <a:spcBef>
                <a:spcPts val="0"/>
              </a:spcBef>
              <a:spcAft>
                <a:spcPts val="0"/>
              </a:spcAft>
              <a:buNone/>
            </a:pPr>
            <a:r>
              <a:rPr baseline="30000" lang="it" sz="1800">
                <a:solidFill>
                  <a:schemeClr val="dk1"/>
                </a:solidFill>
              </a:rPr>
              <a:t>The number of paper published in NAS field has expectionally grown in the past few years(insert image from Deng and Lindauer, 2021) , highlighting the growing research and interest in this field. An intrest also due to the fact that NAS found architecture have outperformed or compete with human-desing ones in a variety of tasks. s (Chen et al., 2018; Du et al., 2020; Ghiasi et al., 2019; So et al., 2019; Zoph et al., 2018),[VITAS(ViT) by  Su et al 2021 outperforms in terms of accurancy the human design ViT Swin(Liu et al 2021), Twins( Chu et al 2021), DeiT (Touvron et al 2021) on Imagenet ] </a:t>
            </a:r>
            <a:endParaRPr baseline="30000" sz="1800">
              <a:solidFill>
                <a:schemeClr val="dk1"/>
              </a:solidFill>
            </a:endParaRPr>
          </a:p>
          <a:p>
            <a:pPr indent="0" lvl="0" marL="0" rtl="0" algn="l">
              <a:spcBef>
                <a:spcPts val="0"/>
              </a:spcBef>
              <a:spcAft>
                <a:spcPts val="0"/>
              </a:spcAft>
              <a:buClr>
                <a:schemeClr val="dk1"/>
              </a:buClr>
              <a:buSzPts val="1100"/>
              <a:buFont typeface="Arial"/>
              <a:buNone/>
            </a:pPr>
            <a:r>
              <a:t/>
            </a:r>
            <a:endParaRPr baseline="30000" sz="18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www.jmlr.org/papers/volume20/18-598/18-598.pdf" TargetMode="External"/><Relationship Id="rId5" Type="http://schemas.openxmlformats.org/officeDocument/2006/relationships/hyperlink" Target="https://lilianweng.github.io/posts/2020-08-06-na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www.jmlr.org/papers/volume20/18-598/18-598.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hyperlink" Target="https://www.jmlr.org/papers/volume20/18-598/18-598.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rxiv.org/abs/2008.10937"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rxiv.org/abs/2301.08727"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hyperlink" Target="https://ieeexplore.ieee.org/document/991347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8.png"/><Relationship Id="rId10" Type="http://schemas.openxmlformats.org/officeDocument/2006/relationships/image" Target="../media/image1.png"/><Relationship Id="rId9" Type="http://schemas.openxmlformats.org/officeDocument/2006/relationships/hyperlink" Target="https://www.dkube.io/post/the-transformer-revolution-how-its-changing-the-game-for-ai" TargetMode="External"/><Relationship Id="rId5" Type="http://schemas.openxmlformats.org/officeDocument/2006/relationships/image" Target="../media/image2.png"/><Relationship Id="rId6" Type="http://schemas.openxmlformats.org/officeDocument/2006/relationships/hyperlink" Target="https://medium.com/@pasha.khoshkeba/how-attention-is-all-you-need-changed-the-course-of-generative-ai-25b8c24ca430" TargetMode="External"/><Relationship Id="rId7" Type="http://schemas.openxmlformats.org/officeDocument/2006/relationships/hyperlink" Target="https://www.bloomberg.com/news/articles/2023-11-30/the-year-chatgpt-changed-almost-everything" TargetMode="External"/><Relationship Id="rId8" Type="http://schemas.openxmlformats.org/officeDocument/2006/relationships/hyperlink" Target="https://www.engadget.com/how-openais-chatgpt-has-changed-the-world-in-just-a-year-140050053.html?guccounter=1&amp;guce_referrer=aHR0cHM6Ly93d3cuZ29vZ2xlLmNvbS8&amp;guce_referrer_sig=AQAAANQTPMsOknbSN229fYa83A27GIqBSCcVL5VajNVtkDKIQdkEzbhQjgo_gI9P_Uta9NTZMbwtiHTSzbNKebyeknC92UCyxl79phVkggYOTnFgEzu_SzcvF7yqD6fTYCJXNTkO_TbNjnFDW81IGxZOPqmEkZL1mtfnlj2M2zRZCbN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hyperlink" Target="https://arxiv.org/abs/1901.1111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hyperlink" Target="https://arxiv.org/abs/1901.1111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hyperlink" Target="https://syncedreview.com/2019/06/27/the-staggering-cost-of-training-sota-ai-models/" TargetMode="External"/><Relationship Id="rId7" Type="http://schemas.openxmlformats.org/officeDocument/2006/relationships/hyperlink" Target="https://www.wired.com/story/openai-ceo-sam-altman-the-age-of-giant-ai-models-is-already-over/" TargetMode="External"/><Relationship Id="rId8" Type="http://schemas.openxmlformats.org/officeDocument/2006/relationships/hyperlink" Target="https://arxiv.org/abs/1706.0376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hyperlink" Target="https://ki-campus.org/courses/automl-luh2021?locale=d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hyperlink" Target="https://arxiv.org/abs/1901.11117"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arxiv.org/abs/1901.11117" TargetMode="External"/><Relationship Id="rId4" Type="http://schemas.openxmlformats.org/officeDocument/2006/relationships/image" Target="../media/image27.png"/><Relationship Id="rId5"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hyperlink" Target="https://arxiv.org/abs/1901.11117"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hyperlink" Target="https://arxiv.org/abs/1901.1111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hyperlink" Target="https://arxiv.org/abs/1901.1111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hyperlink" Target="https://arxiv.org/abs/1901.1111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hyperlink" Target="https://arxiv.org/abs/1901.11117"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hyperlink" Target="https://arxiv.org/abs/1901.11117"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hyperlink" Target="https://arxiv.org/abs/1706.0376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hyperlink" Target="https://arxiv.org/abs/1706.0376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hyperlink" Target="https://arxiv.org/abs/2105.14444"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hyperlink" Target="https://arxiv.org/abs/2105.14444" TargetMode="External"/><Relationship Id="rId5"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hyperlink" Target="https://arxiv.org/abs/2105.1444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6.png"/><Relationship Id="rId4" Type="http://schemas.openxmlformats.org/officeDocument/2006/relationships/hyperlink" Target="https://mccormickml.com/2019/11/05/GLU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hyperlink" Target="https://mccormickml.com/2019/11/05/GLU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hyperlink" Target="https://mccormickml.com/2019/11/05/GLU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hyperlink" Target="https://mccormickml.com/2019/11/05/GLU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6.png"/><Relationship Id="rId4" Type="http://schemas.openxmlformats.org/officeDocument/2006/relationships/hyperlink" Target="https://mccormickml.com/2019/11/05/GLU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6.png"/><Relationship Id="rId4" Type="http://schemas.openxmlformats.org/officeDocument/2006/relationships/hyperlink" Target="https://mccormickml.com/2019/11/05/GLU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6.png"/><Relationship Id="rId4" Type="http://schemas.openxmlformats.org/officeDocument/2006/relationships/hyperlink" Target="https://mccormickml.com/2019/11/05/GLU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arxiv.org/abs/1706.0376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6.png"/><Relationship Id="rId4" Type="http://schemas.openxmlformats.org/officeDocument/2006/relationships/hyperlink" Target="https://mccormickml.com/2019/11/05/GLU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7.png"/><Relationship Id="rId4" Type="http://schemas.openxmlformats.org/officeDocument/2006/relationships/hyperlink" Target="https://arxiv.org/abs/2105.14444"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png"/><Relationship Id="rId4" Type="http://schemas.openxmlformats.org/officeDocument/2006/relationships/hyperlink" Target="https://arxiv.org/abs/2105.14444"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7.png"/><Relationship Id="rId4" Type="http://schemas.openxmlformats.org/officeDocument/2006/relationships/hyperlink" Target="https://arxiv.org/abs/2105.1444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7.png"/><Relationship Id="rId4" Type="http://schemas.openxmlformats.org/officeDocument/2006/relationships/hyperlink" Target="https://arxiv.org/abs/2105.14444"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7.png"/><Relationship Id="rId4" Type="http://schemas.openxmlformats.org/officeDocument/2006/relationships/hyperlink" Target="https://arxiv.org/abs/2105.14444"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arxiv.org/abs/1706.03762"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arxiv.org/abs/1901.11117" TargetMode="External"/><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50.png"/><Relationship Id="rId7"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9.png"/><Relationship Id="rId4" Type="http://schemas.openxmlformats.org/officeDocument/2006/relationships/hyperlink" Target="https://arxiv.org/abs/2105.14444"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7.png"/><Relationship Id="rId4" Type="http://schemas.openxmlformats.org/officeDocument/2006/relationships/hyperlink" Target="https://arxiv.org/abs/2105.14444"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1.png"/><Relationship Id="rId4" Type="http://schemas.openxmlformats.org/officeDocument/2006/relationships/hyperlink" Target="https://arxiv.org/abs/1901.11117"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www.automl.org/automl/literature-on-neural-architecture-searc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NAS FOR TRANSFORMERS</a:t>
            </a:r>
            <a:endParaRPr/>
          </a:p>
        </p:txBody>
      </p:sp>
      <p:sp>
        <p:nvSpPr>
          <p:cNvPr id="55" name="Google Shape;55;p13"/>
          <p:cNvSpPr txBox="1"/>
          <p:nvPr>
            <p:ph idx="1" type="subTitle"/>
          </p:nvPr>
        </p:nvSpPr>
        <p:spPr>
          <a:xfrm>
            <a:off x="-334350" y="3042500"/>
            <a:ext cx="9812700" cy="2187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sz="1400">
                <a:solidFill>
                  <a:schemeClr val="dk1"/>
                </a:solidFill>
              </a:rPr>
              <a:t>Seminar in Automated Machine Learning(in the Age of Large(Pre-Trained) Models)</a:t>
            </a:r>
            <a:endParaRPr sz="1400">
              <a:solidFill>
                <a:schemeClr val="dk1"/>
              </a:solidFill>
            </a:endParaRPr>
          </a:p>
          <a:p>
            <a:pPr indent="0" lvl="0" marL="0" rtl="0" algn="ctr">
              <a:spcBef>
                <a:spcPts val="0"/>
              </a:spcBef>
              <a:spcAft>
                <a:spcPts val="0"/>
              </a:spcAft>
              <a:buNone/>
            </a:pPr>
            <a:r>
              <a:rPr lang="it" sz="1400">
                <a:solidFill>
                  <a:schemeClr val="dk1"/>
                </a:solidFill>
              </a:rPr>
              <a:t>MSc in Statistics and Data Science, </a:t>
            </a:r>
            <a:r>
              <a:rPr lang="it" sz="1400">
                <a:solidFill>
                  <a:schemeClr val="dk1"/>
                </a:solidFill>
              </a:rPr>
              <a:t>Summer Semester 2024</a:t>
            </a:r>
            <a:endParaRPr sz="1400">
              <a:solidFill>
                <a:schemeClr val="dk1"/>
              </a:solidFill>
            </a:endParaRPr>
          </a:p>
          <a:p>
            <a:pPr indent="0" lvl="0" marL="0" rtl="0" algn="ctr">
              <a:spcBef>
                <a:spcPts val="0"/>
              </a:spcBef>
              <a:spcAft>
                <a:spcPts val="0"/>
              </a:spcAft>
              <a:buNone/>
            </a:pPr>
            <a:r>
              <a:rPr lang="it" sz="1400">
                <a:solidFill>
                  <a:schemeClr val="dk1"/>
                </a:solidFill>
              </a:rPr>
              <a:t>Ludwig-Maximilians-Universität München</a:t>
            </a:r>
            <a:endParaRPr sz="1400">
              <a:solidFill>
                <a:schemeClr val="dk1"/>
              </a:solidFill>
            </a:endParaRPr>
          </a:p>
          <a:p>
            <a:pPr indent="0" lvl="0" marL="0" rtl="0" algn="ctr">
              <a:spcBef>
                <a:spcPts val="0"/>
              </a:spcBef>
              <a:spcAft>
                <a:spcPts val="0"/>
              </a:spcAft>
              <a:buNone/>
            </a:pPr>
            <a:r>
              <a:rPr lang="it" sz="1400">
                <a:solidFill>
                  <a:schemeClr val="dk1"/>
                </a:solidFill>
              </a:rPr>
              <a:t>Iris Dania Jimenez </a:t>
            </a:r>
            <a:endParaRPr sz="1400">
              <a:solidFill>
                <a:schemeClr val="dk1"/>
              </a:solidFill>
            </a:endParaRPr>
          </a:p>
          <a:p>
            <a:pPr indent="0" lvl="0" marL="0" rtl="0" algn="ctr">
              <a:spcBef>
                <a:spcPts val="0"/>
              </a:spcBef>
              <a:spcAft>
                <a:spcPts val="0"/>
              </a:spcAft>
              <a:buNone/>
            </a:pPr>
            <a:r>
              <a:rPr lang="it" sz="1400">
                <a:solidFill>
                  <a:schemeClr val="dk1"/>
                </a:solidFill>
              </a:rPr>
              <a:t>Prof. Dr. Matthias Feurer</a:t>
            </a:r>
            <a:r>
              <a:rPr lang="it" sz="1400"/>
              <a:t> </a:t>
            </a:r>
            <a:endParaRPr sz="14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191575" y="23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Definition</a:t>
            </a:r>
            <a:endParaRPr baseline="30000"/>
          </a:p>
        </p:txBody>
      </p:sp>
      <p:sp>
        <p:nvSpPr>
          <p:cNvPr id="132" name="Google Shape;132;p22"/>
          <p:cNvSpPr txBox="1"/>
          <p:nvPr>
            <p:ph idx="1" type="body"/>
          </p:nvPr>
        </p:nvSpPr>
        <p:spPr>
          <a:xfrm>
            <a:off x="-369825" y="4605225"/>
            <a:ext cx="8520600" cy="7107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None/>
            </a:pPr>
            <a:r>
              <a:t/>
            </a:r>
            <a:endParaRPr sz="3200"/>
          </a:p>
          <a:p>
            <a:pPr indent="0" lvl="0" marL="457200" rtl="0" algn="l">
              <a:spcBef>
                <a:spcPts val="1200"/>
              </a:spcBef>
              <a:spcAft>
                <a:spcPts val="0"/>
              </a:spcAft>
              <a:buNone/>
            </a:pPr>
            <a:r>
              <a:t/>
            </a:r>
            <a:endParaRPr sz="3200"/>
          </a:p>
          <a:p>
            <a:pPr indent="0" lvl="0" marL="0" rtl="0" algn="l">
              <a:spcBef>
                <a:spcPts val="1200"/>
              </a:spcBef>
              <a:spcAft>
                <a:spcPts val="1200"/>
              </a:spcAft>
              <a:buNone/>
            </a:pPr>
            <a:r>
              <a:t/>
            </a:r>
            <a:endParaRPr/>
          </a:p>
        </p:txBody>
      </p:sp>
      <p:pic>
        <p:nvPicPr>
          <p:cNvPr id="133" name="Google Shape;133;p22"/>
          <p:cNvPicPr preferRelativeResize="0"/>
          <p:nvPr/>
        </p:nvPicPr>
        <p:blipFill>
          <a:blip r:embed="rId3">
            <a:alphaModFix/>
          </a:blip>
          <a:stretch>
            <a:fillRect/>
          </a:stretch>
        </p:blipFill>
        <p:spPr>
          <a:xfrm>
            <a:off x="1612113" y="1235825"/>
            <a:ext cx="5919772" cy="3282700"/>
          </a:xfrm>
          <a:prstGeom prst="rect">
            <a:avLst/>
          </a:prstGeom>
          <a:noFill/>
          <a:ln>
            <a:noFill/>
          </a:ln>
        </p:spPr>
      </p:pic>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223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Components </a:t>
            </a:r>
            <a:endParaRPr/>
          </a:p>
        </p:txBody>
      </p:sp>
      <p:pic>
        <p:nvPicPr>
          <p:cNvPr id="140" name="Google Shape;140;p23"/>
          <p:cNvPicPr preferRelativeResize="0"/>
          <p:nvPr/>
        </p:nvPicPr>
        <p:blipFill rotWithShape="1">
          <a:blip r:embed="rId3">
            <a:alphaModFix/>
          </a:blip>
          <a:srcRect b="46441" l="0" r="0" t="0"/>
          <a:stretch/>
        </p:blipFill>
        <p:spPr>
          <a:xfrm>
            <a:off x="113850" y="1240400"/>
            <a:ext cx="8627349" cy="2436901"/>
          </a:xfrm>
          <a:prstGeom prst="rect">
            <a:avLst/>
          </a:prstGeom>
          <a:noFill/>
          <a:ln>
            <a:noFill/>
          </a:ln>
        </p:spPr>
      </p:pic>
      <p:sp>
        <p:nvSpPr>
          <p:cNvPr id="141" name="Google Shape;141;p23"/>
          <p:cNvSpPr txBox="1"/>
          <p:nvPr/>
        </p:nvSpPr>
        <p:spPr>
          <a:xfrm>
            <a:off x="0" y="4778125"/>
            <a:ext cx="5547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hlink"/>
                </a:solidFill>
                <a:hlinkClick r:id="rId4"/>
              </a:rPr>
              <a:t>Elsken et al., 2019</a:t>
            </a:r>
            <a:r>
              <a:rPr lang="it" sz="800">
                <a:solidFill>
                  <a:schemeClr val="dk2"/>
                </a:solidFill>
              </a:rPr>
              <a:t>; </a:t>
            </a:r>
            <a:r>
              <a:rPr lang="it" sz="800" u="sng">
                <a:solidFill>
                  <a:schemeClr val="hlink"/>
                </a:solidFill>
                <a:hlinkClick r:id="rId5"/>
              </a:rPr>
              <a:t>Weng, 2020</a:t>
            </a:r>
            <a:r>
              <a:rPr lang="it" sz="800">
                <a:solidFill>
                  <a:schemeClr val="dk2"/>
                </a:solidFill>
              </a:rPr>
              <a:t>) </a:t>
            </a:r>
            <a:endParaRPr sz="800">
              <a:solidFill>
                <a:schemeClr val="dk2"/>
              </a:solidFill>
            </a:endParaRPr>
          </a:p>
        </p:txBody>
      </p:sp>
      <p:sp>
        <p:nvSpPr>
          <p:cNvPr id="142" name="Google Shape;14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176850" y="262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Search Space </a:t>
            </a:r>
            <a:endParaRPr/>
          </a:p>
        </p:txBody>
      </p:sp>
      <p:sp>
        <p:nvSpPr>
          <p:cNvPr id="148" name="Google Shape;148;p24"/>
          <p:cNvSpPr txBox="1"/>
          <p:nvPr>
            <p:ph idx="1" type="body"/>
          </p:nvPr>
        </p:nvSpPr>
        <p:spPr>
          <a:xfrm>
            <a:off x="365700" y="1041650"/>
            <a:ext cx="8520600" cy="33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Definition:</a:t>
            </a:r>
            <a:r>
              <a:rPr lang="it">
                <a:solidFill>
                  <a:schemeClr val="dk1"/>
                </a:solidFill>
              </a:rPr>
              <a:t> </a:t>
            </a:r>
            <a:endParaRPr>
              <a:solidFill>
                <a:schemeClr val="dk1"/>
              </a:solidFill>
            </a:endParaRPr>
          </a:p>
          <a:p>
            <a:pPr indent="-342900" lvl="0" marL="457200" rtl="0" algn="l">
              <a:spcBef>
                <a:spcPts val="1200"/>
              </a:spcBef>
              <a:spcAft>
                <a:spcPts val="0"/>
              </a:spcAft>
              <a:buClr>
                <a:schemeClr val="dk1"/>
              </a:buClr>
              <a:buSzPts val="1800"/>
              <a:buChar char="●"/>
            </a:pPr>
            <a:r>
              <a:rPr lang="it">
                <a:solidFill>
                  <a:schemeClr val="dk1"/>
                </a:solidFill>
              </a:rPr>
              <a:t>It is the set of all architectures that the NAS algorithm is </a:t>
            </a:r>
            <a:r>
              <a:rPr lang="it">
                <a:solidFill>
                  <a:schemeClr val="dk1"/>
                </a:solidFill>
              </a:rPr>
              <a:t>allowed</a:t>
            </a:r>
            <a:r>
              <a:rPr lang="it">
                <a:solidFill>
                  <a:schemeClr val="dk1"/>
                </a:solidFill>
              </a:rPr>
              <a:t> to select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it">
                <a:solidFill>
                  <a:schemeClr val="dk1"/>
                </a:solidFill>
              </a:rPr>
              <a:t>Transformers: </a:t>
            </a:r>
            <a:endParaRPr>
              <a:solidFill>
                <a:schemeClr val="dk1"/>
              </a:solidFill>
            </a:endParaRPr>
          </a:p>
          <a:p>
            <a:pPr indent="-342900" lvl="0" marL="457200" rtl="0" algn="l">
              <a:spcBef>
                <a:spcPts val="1200"/>
              </a:spcBef>
              <a:spcAft>
                <a:spcPts val="0"/>
              </a:spcAft>
              <a:buClr>
                <a:schemeClr val="dk1"/>
              </a:buClr>
              <a:buSzPts val="1800"/>
              <a:buChar char="●"/>
            </a:pPr>
            <a:r>
              <a:rPr lang="it">
                <a:solidFill>
                  <a:schemeClr val="dk1"/>
                </a:solidFill>
              </a:rPr>
              <a:t>Chain structured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it">
                <a:solidFill>
                  <a:schemeClr val="dk1"/>
                </a:solidFill>
              </a:rPr>
              <a:t>Cell based </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49" name="Google Shape;149;p24"/>
          <p:cNvSpPr txBox="1"/>
          <p:nvPr/>
        </p:nvSpPr>
        <p:spPr>
          <a:xfrm>
            <a:off x="110250" y="4835700"/>
            <a:ext cx="454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sp>
        <p:nvSpPr>
          <p:cNvPr id="150" name="Google Shape;15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270650" y="28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Search Space - Chain </a:t>
            </a:r>
            <a:r>
              <a:rPr lang="it"/>
              <a:t>structured</a:t>
            </a:r>
            <a:r>
              <a:rPr lang="it"/>
              <a:t> </a:t>
            </a:r>
            <a:endParaRPr/>
          </a:p>
        </p:txBody>
      </p:sp>
      <p:pic>
        <p:nvPicPr>
          <p:cNvPr id="156" name="Google Shape;156;p25"/>
          <p:cNvPicPr preferRelativeResize="0"/>
          <p:nvPr/>
        </p:nvPicPr>
        <p:blipFill>
          <a:blip r:embed="rId3">
            <a:alphaModFix/>
          </a:blip>
          <a:stretch>
            <a:fillRect/>
          </a:stretch>
        </p:blipFill>
        <p:spPr>
          <a:xfrm>
            <a:off x="408375" y="919175"/>
            <a:ext cx="1152925" cy="3838624"/>
          </a:xfrm>
          <a:prstGeom prst="rect">
            <a:avLst/>
          </a:prstGeom>
          <a:noFill/>
          <a:ln>
            <a:noFill/>
          </a:ln>
        </p:spPr>
      </p:pic>
      <p:sp>
        <p:nvSpPr>
          <p:cNvPr id="157" name="Google Shape;157;p25"/>
          <p:cNvSpPr txBox="1"/>
          <p:nvPr/>
        </p:nvSpPr>
        <p:spPr>
          <a:xfrm>
            <a:off x="102050" y="4708550"/>
            <a:ext cx="454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accent5"/>
                </a:solidFill>
                <a:hlinkClick r:id="rId4">
                  <a:extLst>
                    <a:ext uri="{A12FA001-AC4F-418D-AE19-62706E023703}">
                      <ahyp:hlinkClr val="tx"/>
                    </a:ext>
                  </a:extLst>
                </a:hlinkClick>
              </a:rPr>
              <a:t>Elsken et al., 2019</a:t>
            </a:r>
            <a:r>
              <a:rPr lang="it" sz="800">
                <a:solidFill>
                  <a:schemeClr val="dk2"/>
                </a:solidFill>
              </a:rPr>
              <a:t>)</a:t>
            </a:r>
            <a:endParaRPr sz="800">
              <a:solidFill>
                <a:schemeClr val="dk2"/>
              </a:solidFill>
            </a:endParaRPr>
          </a:p>
        </p:txBody>
      </p:sp>
      <p:sp>
        <p:nvSpPr>
          <p:cNvPr id="158" name="Google Shape;158;p25"/>
          <p:cNvSpPr txBox="1"/>
          <p:nvPr/>
        </p:nvSpPr>
        <p:spPr>
          <a:xfrm>
            <a:off x="2910275" y="1435800"/>
            <a:ext cx="45441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Sequential chain of operation layers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Conceptually simple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Rarely leads to novel discoveries </a:t>
            </a:r>
            <a:endParaRPr sz="1800">
              <a:solidFill>
                <a:schemeClr val="dk1"/>
              </a:solidFill>
            </a:endParaRPr>
          </a:p>
        </p:txBody>
      </p:sp>
      <p:sp>
        <p:nvSpPr>
          <p:cNvPr id="159" name="Google Shape;15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278850" y="989475"/>
            <a:ext cx="4739385" cy="3820976"/>
          </a:xfrm>
          <a:prstGeom prst="rect">
            <a:avLst/>
          </a:prstGeom>
          <a:noFill/>
          <a:ln>
            <a:noFill/>
          </a:ln>
        </p:spPr>
      </p:pic>
      <p:sp>
        <p:nvSpPr>
          <p:cNvPr id="165" name="Google Shape;165;p26"/>
          <p:cNvSpPr txBox="1"/>
          <p:nvPr/>
        </p:nvSpPr>
        <p:spPr>
          <a:xfrm>
            <a:off x="278850" y="4733200"/>
            <a:ext cx="454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a:t>
            </a:r>
            <a:r>
              <a:rPr lang="it" sz="800">
                <a:solidFill>
                  <a:schemeClr val="dk2"/>
                </a:solidFill>
              </a:rPr>
              <a:t>mage: (</a:t>
            </a:r>
            <a:r>
              <a:rPr lang="it" sz="800" u="sng">
                <a:solidFill>
                  <a:schemeClr val="accent5"/>
                </a:solidFill>
                <a:hlinkClick r:id="rId4">
                  <a:extLst>
                    <a:ext uri="{A12FA001-AC4F-418D-AE19-62706E023703}">
                      <ahyp:hlinkClr val="tx"/>
                    </a:ext>
                  </a:extLst>
                </a:hlinkClick>
              </a:rPr>
              <a:t>Elsken et al., 2019</a:t>
            </a:r>
            <a:r>
              <a:rPr lang="it" sz="800">
                <a:solidFill>
                  <a:schemeClr val="dk2"/>
                </a:solidFill>
              </a:rPr>
              <a:t>)</a:t>
            </a:r>
            <a:endParaRPr sz="800">
              <a:solidFill>
                <a:schemeClr val="dk2"/>
              </a:solidFill>
            </a:endParaRPr>
          </a:p>
        </p:txBody>
      </p:sp>
      <p:sp>
        <p:nvSpPr>
          <p:cNvPr id="166" name="Google Shape;166;p26"/>
          <p:cNvSpPr txBox="1"/>
          <p:nvPr/>
        </p:nvSpPr>
        <p:spPr>
          <a:xfrm>
            <a:off x="4822950" y="1509750"/>
            <a:ext cx="47952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Create cells and reuse them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Operations and connections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Conceptually simple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Allow for complex representations</a:t>
            </a:r>
            <a:endParaRPr sz="1800">
              <a:solidFill>
                <a:schemeClr val="dk1"/>
              </a:solidFill>
            </a:endParaRPr>
          </a:p>
        </p:txBody>
      </p:sp>
      <p:sp>
        <p:nvSpPr>
          <p:cNvPr id="167" name="Google Shape;16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68" name="Google Shape;168;p26"/>
          <p:cNvSpPr txBox="1"/>
          <p:nvPr>
            <p:ph type="title"/>
          </p:nvPr>
        </p:nvSpPr>
        <p:spPr>
          <a:xfrm>
            <a:off x="370050" y="181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Search Space - Cell based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262450" y="297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Search strategy</a:t>
            </a:r>
            <a:endParaRPr/>
          </a:p>
        </p:txBody>
      </p:sp>
      <p:sp>
        <p:nvSpPr>
          <p:cNvPr id="174" name="Google Shape;174;p27"/>
          <p:cNvSpPr txBox="1"/>
          <p:nvPr/>
        </p:nvSpPr>
        <p:spPr>
          <a:xfrm>
            <a:off x="594725" y="1411150"/>
            <a:ext cx="7644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Definition: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The optimization techniques used to find a high performance architecture in the search space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it" sz="1800">
                <a:solidFill>
                  <a:schemeClr val="dk1"/>
                </a:solidFill>
              </a:rPr>
              <a:t>Transformers: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Evolutionary Algorithms </a:t>
            </a:r>
            <a:endParaRPr sz="1800">
              <a:solidFill>
                <a:schemeClr val="dk1"/>
              </a:solidFill>
            </a:endParaRPr>
          </a:p>
        </p:txBody>
      </p:sp>
      <p:sp>
        <p:nvSpPr>
          <p:cNvPr id="175" name="Google Shape;17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23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Search Strategy - Evolutionary Algorithms(EA) </a:t>
            </a:r>
            <a:endParaRPr/>
          </a:p>
        </p:txBody>
      </p:sp>
      <p:sp>
        <p:nvSpPr>
          <p:cNvPr id="181" name="Google Shape;181;p28"/>
          <p:cNvSpPr txBox="1"/>
          <p:nvPr/>
        </p:nvSpPr>
        <p:spPr>
          <a:xfrm>
            <a:off x="0" y="4835700"/>
            <a:ext cx="454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hlink"/>
                </a:solidFill>
                <a:hlinkClick r:id="rId3"/>
              </a:rPr>
              <a:t>(Liu et al., 2021)</a:t>
            </a:r>
            <a:endParaRPr sz="800">
              <a:solidFill>
                <a:schemeClr val="dk2"/>
              </a:solidFill>
            </a:endParaRPr>
          </a:p>
        </p:txBody>
      </p:sp>
      <p:pic>
        <p:nvPicPr>
          <p:cNvPr id="182" name="Google Shape;182;p28"/>
          <p:cNvPicPr preferRelativeResize="0"/>
          <p:nvPr/>
        </p:nvPicPr>
        <p:blipFill>
          <a:blip r:embed="rId4">
            <a:alphaModFix/>
          </a:blip>
          <a:stretch>
            <a:fillRect/>
          </a:stretch>
        </p:blipFill>
        <p:spPr>
          <a:xfrm>
            <a:off x="103150" y="1152865"/>
            <a:ext cx="4756500" cy="3037285"/>
          </a:xfrm>
          <a:prstGeom prst="rect">
            <a:avLst/>
          </a:prstGeom>
          <a:noFill/>
          <a:ln>
            <a:noFill/>
          </a:ln>
        </p:spPr>
      </p:pic>
      <p:sp>
        <p:nvSpPr>
          <p:cNvPr id="183" name="Google Shape;183;p28"/>
          <p:cNvSpPr txBox="1"/>
          <p:nvPr/>
        </p:nvSpPr>
        <p:spPr>
          <a:xfrm>
            <a:off x="4897400" y="1152875"/>
            <a:ext cx="41466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Population of architectures</a:t>
            </a:r>
            <a:endParaRPr sz="1800">
              <a:solidFill>
                <a:schemeClr val="dk1"/>
              </a:solidFill>
            </a:endParaRPr>
          </a:p>
          <a:p>
            <a:pPr indent="0" lvl="0" marL="457200" rtl="0" algn="l">
              <a:spcBef>
                <a:spcPts val="0"/>
              </a:spcBef>
              <a:spcAft>
                <a:spcPts val="0"/>
              </a:spcAft>
              <a:buNone/>
            </a:pPr>
            <a:r>
              <a:rPr lang="it" sz="1800">
                <a:solidFill>
                  <a:schemeClr val="dk1"/>
                </a:solidFill>
              </a:rPr>
              <a:t>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Flexible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Competitive results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Very </a:t>
            </a:r>
            <a:r>
              <a:rPr lang="it" sz="1800">
                <a:solidFill>
                  <a:schemeClr val="dk1"/>
                </a:solidFill>
              </a:rPr>
              <a:t>susceptible</a:t>
            </a:r>
            <a:r>
              <a:rPr lang="it" sz="1800">
                <a:solidFill>
                  <a:schemeClr val="dk1"/>
                </a:solidFill>
              </a:rPr>
              <a:t> to their own </a:t>
            </a:r>
            <a:r>
              <a:rPr lang="it" sz="1800">
                <a:solidFill>
                  <a:schemeClr val="dk1"/>
                </a:solidFill>
              </a:rPr>
              <a:t>hyperparameters</a:t>
            </a:r>
            <a:r>
              <a:rPr lang="it" sz="1800">
                <a:solidFill>
                  <a:schemeClr val="dk1"/>
                </a:solidFill>
              </a:rPr>
              <a:t> </a:t>
            </a:r>
            <a:endParaRPr sz="1800">
              <a:solidFill>
                <a:schemeClr val="dk1"/>
              </a:solidFill>
            </a:endParaRPr>
          </a:p>
        </p:txBody>
      </p:sp>
      <p:sp>
        <p:nvSpPr>
          <p:cNvPr id="184" name="Google Shape;18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213175" y="346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Performance Estimation Strategy</a:t>
            </a:r>
            <a:endParaRPr/>
          </a:p>
        </p:txBody>
      </p:sp>
      <p:sp>
        <p:nvSpPr>
          <p:cNvPr id="190" name="Google Shape;190;p29"/>
          <p:cNvSpPr txBox="1"/>
          <p:nvPr/>
        </p:nvSpPr>
        <p:spPr>
          <a:xfrm>
            <a:off x="545450" y="1394725"/>
            <a:ext cx="7439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Definition: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Any method used to predict the performance of an architecture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it" sz="1800">
                <a:solidFill>
                  <a:schemeClr val="dk1"/>
                </a:solidFill>
              </a:rPr>
              <a:t>Performance estimation strategies for transformer architectures vary widely, with no universally adopted method.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2"/>
              </a:solidFill>
            </a:endParaRPr>
          </a:p>
        </p:txBody>
      </p:sp>
      <p:sp>
        <p:nvSpPr>
          <p:cNvPr id="191" name="Google Shape;19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196750" y="190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One-Shot Models </a:t>
            </a:r>
            <a:endParaRPr/>
          </a:p>
        </p:txBody>
      </p:sp>
      <p:sp>
        <p:nvSpPr>
          <p:cNvPr id="197" name="Google Shape;197;p30"/>
          <p:cNvSpPr txBox="1"/>
          <p:nvPr/>
        </p:nvSpPr>
        <p:spPr>
          <a:xfrm>
            <a:off x="0" y="4774705"/>
            <a:ext cx="397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2"/>
              </a:solidFill>
            </a:endParaRPr>
          </a:p>
          <a:p>
            <a:pPr indent="0" lvl="0" marL="0" rtl="0" algn="l">
              <a:spcBef>
                <a:spcPts val="0"/>
              </a:spcBef>
              <a:spcAft>
                <a:spcPts val="0"/>
              </a:spcAft>
              <a:buNone/>
            </a:pPr>
            <a:r>
              <a:rPr lang="it" sz="800">
                <a:solidFill>
                  <a:schemeClr val="dk2"/>
                </a:solidFill>
              </a:rPr>
              <a:t>Bottom: </a:t>
            </a:r>
            <a:r>
              <a:rPr lang="it" sz="800" u="sng">
                <a:solidFill>
                  <a:schemeClr val="accent5"/>
                </a:solidFill>
                <a:hlinkClick r:id="rId3">
                  <a:extLst>
                    <a:ext uri="{A12FA001-AC4F-418D-AE19-62706E023703}">
                      <ahyp:hlinkClr val="tx"/>
                    </a:ext>
                  </a:extLst>
                </a:hlinkClick>
              </a:rPr>
              <a:t>(White et al., 2023)</a:t>
            </a:r>
            <a:endParaRPr sz="800">
              <a:solidFill>
                <a:schemeClr val="dk2"/>
              </a:solidFill>
            </a:endParaRPr>
          </a:p>
        </p:txBody>
      </p:sp>
      <p:pic>
        <p:nvPicPr>
          <p:cNvPr id="198" name="Google Shape;198;p30"/>
          <p:cNvPicPr preferRelativeResize="0"/>
          <p:nvPr/>
        </p:nvPicPr>
        <p:blipFill>
          <a:blip r:embed="rId4">
            <a:alphaModFix/>
          </a:blip>
          <a:stretch>
            <a:fillRect/>
          </a:stretch>
        </p:blipFill>
        <p:spPr>
          <a:xfrm>
            <a:off x="1426550" y="1483063"/>
            <a:ext cx="5772150" cy="1743075"/>
          </a:xfrm>
          <a:prstGeom prst="rect">
            <a:avLst/>
          </a:prstGeom>
          <a:noFill/>
          <a:ln>
            <a:noFill/>
          </a:ln>
        </p:spPr>
      </p:pic>
      <p:sp>
        <p:nvSpPr>
          <p:cNvPr id="199" name="Google Shape;19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53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Hardware Aware NAS(HW-NAS) </a:t>
            </a:r>
            <a:endParaRPr/>
          </a:p>
        </p:txBody>
      </p:sp>
      <p:sp>
        <p:nvSpPr>
          <p:cNvPr id="205" name="Google Shape;205;p31"/>
          <p:cNvSpPr txBox="1"/>
          <p:nvPr/>
        </p:nvSpPr>
        <p:spPr>
          <a:xfrm>
            <a:off x="496200" y="1616400"/>
            <a:ext cx="85206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Optimize for the best architecture and hardware performance metrics</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Latency</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Floating Point Operations Per Second(FLOPs)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Approached as a multi-objective optimization problem  </a:t>
            </a:r>
            <a:endParaRPr sz="1800">
              <a:solidFill>
                <a:schemeClr val="dk1"/>
              </a:solidFill>
            </a:endParaRPr>
          </a:p>
        </p:txBody>
      </p:sp>
      <p:pic>
        <p:nvPicPr>
          <p:cNvPr id="206" name="Google Shape;206;p31"/>
          <p:cNvPicPr preferRelativeResize="0"/>
          <p:nvPr/>
        </p:nvPicPr>
        <p:blipFill>
          <a:blip r:embed="rId3">
            <a:alphaModFix/>
          </a:blip>
          <a:stretch>
            <a:fillRect/>
          </a:stretch>
        </p:blipFill>
        <p:spPr>
          <a:xfrm>
            <a:off x="2689675" y="3527550"/>
            <a:ext cx="2990850" cy="457200"/>
          </a:xfrm>
          <a:prstGeom prst="rect">
            <a:avLst/>
          </a:prstGeom>
          <a:noFill/>
          <a:ln>
            <a:noFill/>
          </a:ln>
        </p:spPr>
      </p:pic>
      <p:sp>
        <p:nvSpPr>
          <p:cNvPr id="207" name="Google Shape;207;p31"/>
          <p:cNvSpPr txBox="1"/>
          <p:nvPr/>
        </p:nvSpPr>
        <p:spPr>
          <a:xfrm>
            <a:off x="134900" y="4769525"/>
            <a:ext cx="454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Formula: </a:t>
            </a:r>
            <a:r>
              <a:rPr lang="it" sz="800" u="sng">
                <a:solidFill>
                  <a:schemeClr val="hlink"/>
                </a:solidFill>
                <a:hlinkClick r:id="rId4"/>
              </a:rPr>
              <a:t>(Chitty-Venkata et al., 2022)</a:t>
            </a:r>
            <a:endParaRPr sz="800">
              <a:solidFill>
                <a:schemeClr val="dk2"/>
              </a:solidFill>
            </a:endParaRPr>
          </a:p>
        </p:txBody>
      </p:sp>
      <p:sp>
        <p:nvSpPr>
          <p:cNvPr id="208" name="Google Shape;20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209" name="Google Shape;209;p31"/>
          <p:cNvSpPr txBox="1"/>
          <p:nvPr/>
        </p:nvSpPr>
        <p:spPr>
          <a:xfrm>
            <a:off x="2385700" y="3527550"/>
            <a:ext cx="382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dk1"/>
                </a:solidFill>
              </a:rPr>
              <a:t>arg</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90925" y="312075"/>
            <a:ext cx="4714150" cy="1085900"/>
          </a:xfrm>
          <a:prstGeom prst="rect">
            <a:avLst/>
          </a:prstGeom>
          <a:noFill/>
          <a:ln>
            <a:noFill/>
          </a:ln>
        </p:spPr>
      </p:pic>
      <p:pic>
        <p:nvPicPr>
          <p:cNvPr id="61" name="Google Shape;61;p14"/>
          <p:cNvPicPr preferRelativeResize="0"/>
          <p:nvPr/>
        </p:nvPicPr>
        <p:blipFill>
          <a:blip r:embed="rId4">
            <a:alphaModFix/>
          </a:blip>
          <a:stretch>
            <a:fillRect/>
          </a:stretch>
        </p:blipFill>
        <p:spPr>
          <a:xfrm>
            <a:off x="3199750" y="3058596"/>
            <a:ext cx="5569975" cy="1221600"/>
          </a:xfrm>
          <a:prstGeom prst="rect">
            <a:avLst/>
          </a:prstGeom>
          <a:noFill/>
          <a:ln>
            <a:noFill/>
          </a:ln>
        </p:spPr>
      </p:pic>
      <p:pic>
        <p:nvPicPr>
          <p:cNvPr id="62" name="Google Shape;62;p14"/>
          <p:cNvPicPr preferRelativeResize="0"/>
          <p:nvPr/>
        </p:nvPicPr>
        <p:blipFill>
          <a:blip r:embed="rId5">
            <a:alphaModFix/>
          </a:blip>
          <a:stretch>
            <a:fillRect/>
          </a:stretch>
        </p:blipFill>
        <p:spPr>
          <a:xfrm>
            <a:off x="5107350" y="1000575"/>
            <a:ext cx="3819477" cy="906250"/>
          </a:xfrm>
          <a:prstGeom prst="rect">
            <a:avLst/>
          </a:prstGeom>
          <a:noFill/>
          <a:ln>
            <a:noFill/>
          </a:ln>
        </p:spPr>
      </p:pic>
      <p:sp>
        <p:nvSpPr>
          <p:cNvPr id="63" name="Google Shape;63;p14"/>
          <p:cNvSpPr txBox="1"/>
          <p:nvPr/>
        </p:nvSpPr>
        <p:spPr>
          <a:xfrm>
            <a:off x="50075" y="4540550"/>
            <a:ext cx="867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Top Left: </a:t>
            </a:r>
            <a:r>
              <a:rPr lang="it" sz="800" u="sng">
                <a:solidFill>
                  <a:schemeClr val="hlink"/>
                </a:solidFill>
                <a:hlinkClick r:id="rId6"/>
              </a:rPr>
              <a:t>https://medium.com/@pasha.khoshkeba/how-attention-is-all-you-need-changed-the-course-of-generative-ai-25b8c24ca430</a:t>
            </a:r>
            <a:endParaRPr sz="800">
              <a:solidFill>
                <a:schemeClr val="dk2"/>
              </a:solidFill>
            </a:endParaRPr>
          </a:p>
          <a:p>
            <a:pPr indent="0" lvl="0" marL="0" rtl="0" algn="l">
              <a:spcBef>
                <a:spcPts val="0"/>
              </a:spcBef>
              <a:spcAft>
                <a:spcPts val="0"/>
              </a:spcAft>
              <a:buNone/>
            </a:pPr>
            <a:r>
              <a:rPr lang="it" sz="800">
                <a:solidFill>
                  <a:schemeClr val="dk2"/>
                </a:solidFill>
              </a:rPr>
              <a:t>Top Right: </a:t>
            </a:r>
            <a:r>
              <a:rPr lang="it" sz="800" u="sng">
                <a:solidFill>
                  <a:schemeClr val="hlink"/>
                </a:solidFill>
                <a:hlinkClick r:id="rId7"/>
              </a:rPr>
              <a:t>https://www.bloomberg.com/news/articles/2023-11-30/the-year-chatgpt-changed-almost-everything</a:t>
            </a:r>
            <a:endParaRPr sz="800">
              <a:solidFill>
                <a:schemeClr val="dk2"/>
              </a:solidFill>
            </a:endParaRPr>
          </a:p>
          <a:p>
            <a:pPr indent="0" lvl="0" marL="0" rtl="0" algn="l">
              <a:spcBef>
                <a:spcPts val="0"/>
              </a:spcBef>
              <a:spcAft>
                <a:spcPts val="0"/>
              </a:spcAft>
              <a:buNone/>
            </a:pPr>
            <a:r>
              <a:rPr lang="it" sz="800">
                <a:solidFill>
                  <a:schemeClr val="dk2"/>
                </a:solidFill>
              </a:rPr>
              <a:t>Middle Left: </a:t>
            </a:r>
            <a:r>
              <a:rPr lang="it" sz="800" u="sng">
                <a:solidFill>
                  <a:schemeClr val="hlink"/>
                </a:solidFill>
                <a:hlinkClick r:id="rId8"/>
              </a:rPr>
              <a:t>https://www.engadget.com/how-openais-chatgpt-has-changed-the-world-in-just-a-year-140050053.html?</a:t>
            </a:r>
            <a:endParaRPr sz="800">
              <a:solidFill>
                <a:schemeClr val="dk2"/>
              </a:solidFill>
            </a:endParaRPr>
          </a:p>
          <a:p>
            <a:pPr indent="0" lvl="0" marL="0" rtl="0" algn="l">
              <a:spcBef>
                <a:spcPts val="0"/>
              </a:spcBef>
              <a:spcAft>
                <a:spcPts val="0"/>
              </a:spcAft>
              <a:buNone/>
            </a:pPr>
            <a:r>
              <a:rPr lang="it" sz="800">
                <a:solidFill>
                  <a:schemeClr val="dk2"/>
                </a:solidFill>
              </a:rPr>
              <a:t>Bottom Right: </a:t>
            </a:r>
            <a:r>
              <a:rPr lang="it" sz="800" u="sng">
                <a:solidFill>
                  <a:schemeClr val="hlink"/>
                </a:solidFill>
                <a:hlinkClick r:id="rId9"/>
              </a:rPr>
              <a:t>https://www.dkube.io/post/the-transformer-revolution-how-its-changing-the-game-for-ai</a:t>
            </a:r>
            <a:endParaRPr sz="800">
              <a:solidFill>
                <a:schemeClr val="dk2"/>
              </a:solidFill>
            </a:endParaRPr>
          </a:p>
        </p:txBody>
      </p:sp>
      <p:pic>
        <p:nvPicPr>
          <p:cNvPr id="64" name="Google Shape;64;p14"/>
          <p:cNvPicPr preferRelativeResize="0"/>
          <p:nvPr/>
        </p:nvPicPr>
        <p:blipFill>
          <a:blip r:embed="rId10">
            <a:alphaModFix/>
          </a:blip>
          <a:stretch>
            <a:fillRect/>
          </a:stretch>
        </p:blipFill>
        <p:spPr>
          <a:xfrm>
            <a:off x="698950" y="1391950"/>
            <a:ext cx="3595500" cy="1560400"/>
          </a:xfrm>
          <a:prstGeom prst="rect">
            <a:avLst/>
          </a:prstGeom>
          <a:noFill/>
          <a:ln>
            <a:noFill/>
          </a:ln>
        </p:spPr>
      </p:pic>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AGENDA</a:t>
            </a:r>
            <a:endParaRPr/>
          </a:p>
        </p:txBody>
      </p:sp>
      <p:sp>
        <p:nvSpPr>
          <p:cNvPr id="215" name="Google Shape;215;p32"/>
          <p:cNvSpPr txBox="1"/>
          <p:nvPr/>
        </p:nvSpPr>
        <p:spPr>
          <a:xfrm>
            <a:off x="513975" y="1463875"/>
            <a:ext cx="55479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B7B7B7"/>
              </a:buClr>
              <a:buSzPts val="1800"/>
              <a:buChar char="●"/>
            </a:pPr>
            <a:r>
              <a:rPr lang="it" sz="1800">
                <a:solidFill>
                  <a:srgbClr val="B7B7B7"/>
                </a:solidFill>
                <a:highlight>
                  <a:schemeClr val="lt1"/>
                </a:highlight>
              </a:rPr>
              <a:t>Transformers</a:t>
            </a:r>
            <a:endParaRPr sz="1800">
              <a:solidFill>
                <a:srgbClr val="B7B7B7"/>
              </a:solidFill>
              <a:highlight>
                <a:schemeClr val="lt1"/>
              </a:highlight>
            </a:endParaRPr>
          </a:p>
          <a:p>
            <a:pPr indent="0" lvl="0" marL="457200" rtl="0" algn="l">
              <a:spcBef>
                <a:spcPts val="0"/>
              </a:spcBef>
              <a:spcAft>
                <a:spcPts val="0"/>
              </a:spcAft>
              <a:buNone/>
            </a:pPr>
            <a:r>
              <a:t/>
            </a:r>
            <a:endParaRPr sz="1800">
              <a:solidFill>
                <a:srgbClr val="B7B7B7"/>
              </a:solidFill>
              <a:highlight>
                <a:srgbClr val="CCCCCC"/>
              </a:highlight>
            </a:endParaRPr>
          </a:p>
          <a:p>
            <a:pPr indent="-342900" lvl="0" marL="457200" rtl="0" algn="l">
              <a:spcBef>
                <a:spcPts val="0"/>
              </a:spcBef>
              <a:spcAft>
                <a:spcPts val="0"/>
              </a:spcAft>
              <a:buClr>
                <a:srgbClr val="B7B7B7"/>
              </a:buClr>
              <a:buSzPts val="1800"/>
              <a:buChar char="●"/>
            </a:pPr>
            <a:r>
              <a:rPr lang="it" sz="1800">
                <a:solidFill>
                  <a:srgbClr val="B7B7B7"/>
                </a:solidFill>
                <a:highlight>
                  <a:schemeClr val="lt1"/>
                </a:highlight>
              </a:rPr>
              <a:t>NAS</a:t>
            </a:r>
            <a:endParaRPr sz="1800">
              <a:solidFill>
                <a:srgbClr val="B7B7B7"/>
              </a:solidFill>
              <a:highlight>
                <a:schemeClr val="lt1"/>
              </a:highlight>
            </a:endParaRPr>
          </a:p>
          <a:p>
            <a:pPr indent="0" lvl="0" marL="0" rtl="0" algn="l">
              <a:spcBef>
                <a:spcPts val="0"/>
              </a:spcBef>
              <a:spcAft>
                <a:spcPts val="0"/>
              </a:spcAft>
              <a:buNone/>
            </a:pPr>
            <a:r>
              <a:t/>
            </a:r>
            <a:endParaRPr sz="1800">
              <a:solidFill>
                <a:srgbClr val="B7B7B7"/>
              </a:solidFill>
            </a:endParaRPr>
          </a:p>
          <a:p>
            <a:pPr indent="-342900" lvl="0" marL="457200" rtl="0" algn="l">
              <a:spcBef>
                <a:spcPts val="0"/>
              </a:spcBef>
              <a:spcAft>
                <a:spcPts val="0"/>
              </a:spcAft>
              <a:buClr>
                <a:schemeClr val="dk1"/>
              </a:buClr>
              <a:buSzPts val="1800"/>
              <a:buChar char="●"/>
            </a:pPr>
            <a:r>
              <a:rPr lang="it" sz="1800">
                <a:solidFill>
                  <a:schemeClr val="dk1"/>
                </a:solidFill>
              </a:rPr>
              <a:t>NAS for Transformers</a:t>
            </a:r>
            <a:endParaRPr sz="1800">
              <a:solidFill>
                <a:schemeClr val="dk1"/>
              </a:solidFill>
            </a:endParaRPr>
          </a:p>
          <a:p>
            <a:pPr indent="0" lvl="0" marL="0" rtl="0" algn="l">
              <a:spcBef>
                <a:spcPts val="0"/>
              </a:spcBef>
              <a:spcAft>
                <a:spcPts val="0"/>
              </a:spcAft>
              <a:buNone/>
            </a:pPr>
            <a:r>
              <a:t/>
            </a:r>
            <a:endParaRPr sz="1800">
              <a:solidFill>
                <a:srgbClr val="B7B7B7"/>
              </a:solidFill>
            </a:endParaRPr>
          </a:p>
          <a:p>
            <a:pPr indent="-342900" lvl="0" marL="457200" rtl="0" algn="l">
              <a:spcBef>
                <a:spcPts val="0"/>
              </a:spcBef>
              <a:spcAft>
                <a:spcPts val="0"/>
              </a:spcAft>
              <a:buClr>
                <a:srgbClr val="B7B7B7"/>
              </a:buClr>
              <a:buSzPts val="1800"/>
              <a:buChar char="●"/>
            </a:pPr>
            <a:r>
              <a:rPr lang="it" sz="1800">
                <a:solidFill>
                  <a:srgbClr val="B7B7B7"/>
                </a:solidFill>
              </a:rPr>
              <a:t>Limitations &amp; Future Directions</a:t>
            </a:r>
            <a:endParaRPr sz="1800">
              <a:solidFill>
                <a:srgbClr val="B7B7B7"/>
              </a:solidFill>
            </a:endParaRPr>
          </a:p>
          <a:p>
            <a:pPr indent="0" lvl="0" marL="0" rtl="0" algn="l">
              <a:spcBef>
                <a:spcPts val="0"/>
              </a:spcBef>
              <a:spcAft>
                <a:spcPts val="0"/>
              </a:spcAft>
              <a:buNone/>
            </a:pPr>
            <a:r>
              <a:t/>
            </a:r>
            <a:endParaRPr sz="1800">
              <a:solidFill>
                <a:srgbClr val="B7B7B7"/>
              </a:solidFill>
            </a:endParaRPr>
          </a:p>
          <a:p>
            <a:pPr indent="0" lvl="0" marL="457200" rtl="0" algn="l">
              <a:spcBef>
                <a:spcPts val="0"/>
              </a:spcBef>
              <a:spcAft>
                <a:spcPts val="0"/>
              </a:spcAft>
              <a:buNone/>
            </a:pPr>
            <a:r>
              <a:t/>
            </a:r>
            <a:endParaRPr sz="1800">
              <a:solidFill>
                <a:srgbClr val="B7B7B7"/>
              </a:solidFill>
            </a:endParaRPr>
          </a:p>
        </p:txBody>
      </p:sp>
      <p:sp>
        <p:nvSpPr>
          <p:cNvPr id="216" name="Google Shape;21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a:t>
            </a:r>
            <a:endParaRPr/>
          </a:p>
        </p:txBody>
      </p:sp>
      <p:sp>
        <p:nvSpPr>
          <p:cNvPr id="222" name="Google Shape;22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223" name="Google Shape;223;p33"/>
          <p:cNvSpPr txBox="1"/>
          <p:nvPr/>
        </p:nvSpPr>
        <p:spPr>
          <a:xfrm>
            <a:off x="1415875" y="1965075"/>
            <a:ext cx="67620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Advanced version of the Transformer</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Developed using NAS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Enhanced</a:t>
            </a:r>
            <a:r>
              <a:rPr lang="it" sz="1800">
                <a:solidFill>
                  <a:schemeClr val="dk1"/>
                </a:solidFill>
              </a:rPr>
              <a:t> performance in NLP tasks</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119200" y="75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Search Space</a:t>
            </a:r>
            <a:endParaRPr/>
          </a:p>
        </p:txBody>
      </p:sp>
      <p:sp>
        <p:nvSpPr>
          <p:cNvPr id="229" name="Google Shape;229;p34"/>
          <p:cNvSpPr txBox="1"/>
          <p:nvPr/>
        </p:nvSpPr>
        <p:spPr>
          <a:xfrm>
            <a:off x="748288" y="428775"/>
            <a:ext cx="4435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Cell based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230" name="Google Shape;230;p34"/>
          <p:cNvSpPr txBox="1"/>
          <p:nvPr/>
        </p:nvSpPr>
        <p:spPr>
          <a:xfrm>
            <a:off x="195800" y="2340900"/>
            <a:ext cx="44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231" name="Google Shape;231;p34"/>
          <p:cNvPicPr preferRelativeResize="0"/>
          <p:nvPr/>
        </p:nvPicPr>
        <p:blipFill>
          <a:blip r:embed="rId3">
            <a:alphaModFix/>
          </a:blip>
          <a:stretch>
            <a:fillRect/>
          </a:stretch>
        </p:blipFill>
        <p:spPr>
          <a:xfrm>
            <a:off x="789075" y="1607600"/>
            <a:ext cx="3152775" cy="3438525"/>
          </a:xfrm>
          <a:prstGeom prst="rect">
            <a:avLst/>
          </a:prstGeom>
          <a:noFill/>
          <a:ln>
            <a:noFill/>
          </a:ln>
        </p:spPr>
      </p:pic>
      <p:pic>
        <p:nvPicPr>
          <p:cNvPr id="232" name="Google Shape;232;p34"/>
          <p:cNvPicPr preferRelativeResize="0"/>
          <p:nvPr/>
        </p:nvPicPr>
        <p:blipFill>
          <a:blip r:embed="rId4">
            <a:alphaModFix/>
          </a:blip>
          <a:stretch>
            <a:fillRect/>
          </a:stretch>
        </p:blipFill>
        <p:spPr>
          <a:xfrm>
            <a:off x="5693524" y="792350"/>
            <a:ext cx="2979800" cy="4169075"/>
          </a:xfrm>
          <a:prstGeom prst="rect">
            <a:avLst/>
          </a:prstGeom>
          <a:noFill/>
          <a:ln>
            <a:noFill/>
          </a:ln>
        </p:spPr>
      </p:pic>
      <p:sp>
        <p:nvSpPr>
          <p:cNvPr id="233" name="Google Shape;23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103825" y="98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Search Space</a:t>
            </a:r>
            <a:endParaRPr/>
          </a:p>
        </p:txBody>
      </p:sp>
      <p:pic>
        <p:nvPicPr>
          <p:cNvPr id="239" name="Google Shape;239;p35"/>
          <p:cNvPicPr preferRelativeResize="0"/>
          <p:nvPr/>
        </p:nvPicPr>
        <p:blipFill>
          <a:blip r:embed="rId3">
            <a:alphaModFix/>
          </a:blip>
          <a:stretch>
            <a:fillRect/>
          </a:stretch>
        </p:blipFill>
        <p:spPr>
          <a:xfrm>
            <a:off x="1232338" y="739725"/>
            <a:ext cx="6263567" cy="4098175"/>
          </a:xfrm>
          <a:prstGeom prst="rect">
            <a:avLst/>
          </a:prstGeom>
          <a:noFill/>
          <a:ln>
            <a:noFill/>
          </a:ln>
        </p:spPr>
      </p:pic>
      <p:sp>
        <p:nvSpPr>
          <p:cNvPr id="240" name="Google Shape;240;p35"/>
          <p:cNvSpPr txBox="1"/>
          <p:nvPr/>
        </p:nvSpPr>
        <p:spPr>
          <a:xfrm>
            <a:off x="-50600" y="4906400"/>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hlink"/>
                </a:solidFill>
                <a:hlinkClick r:id="rId4"/>
              </a:rPr>
              <a:t>So et al., 2019</a:t>
            </a:r>
            <a:r>
              <a:rPr lang="it" sz="800">
                <a:solidFill>
                  <a:schemeClr val="dk2"/>
                </a:solidFill>
              </a:rPr>
              <a:t>)</a:t>
            </a:r>
            <a:endParaRPr sz="800">
              <a:solidFill>
                <a:schemeClr val="dk2"/>
              </a:solidFill>
            </a:endParaRPr>
          </a:p>
        </p:txBody>
      </p:sp>
      <p:sp>
        <p:nvSpPr>
          <p:cNvPr id="241" name="Google Shape;24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42388" y="1121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 The Evolved Transformer: Search Space</a:t>
            </a:r>
            <a:endParaRPr/>
          </a:p>
        </p:txBody>
      </p:sp>
      <p:sp>
        <p:nvSpPr>
          <p:cNvPr id="247" name="Google Shape;24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48" name="Google Shape;248;p36"/>
          <p:cNvPicPr preferRelativeResize="0"/>
          <p:nvPr/>
        </p:nvPicPr>
        <p:blipFill rotWithShape="1">
          <a:blip r:embed="rId3">
            <a:alphaModFix/>
          </a:blip>
          <a:srcRect b="0" l="0" r="51217" t="29223"/>
          <a:stretch/>
        </p:blipFill>
        <p:spPr>
          <a:xfrm>
            <a:off x="42400" y="583925"/>
            <a:ext cx="1538000" cy="2433725"/>
          </a:xfrm>
          <a:prstGeom prst="rect">
            <a:avLst/>
          </a:prstGeom>
          <a:noFill/>
          <a:ln>
            <a:noFill/>
          </a:ln>
        </p:spPr>
      </p:pic>
      <p:cxnSp>
        <p:nvCxnSpPr>
          <p:cNvPr id="249" name="Google Shape;249;p36"/>
          <p:cNvCxnSpPr/>
          <p:nvPr/>
        </p:nvCxnSpPr>
        <p:spPr>
          <a:xfrm>
            <a:off x="1005775" y="2804225"/>
            <a:ext cx="573000" cy="14187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36"/>
          <p:cNvCxnSpPr/>
          <p:nvPr/>
        </p:nvCxnSpPr>
        <p:spPr>
          <a:xfrm flipH="1" rot="10800000">
            <a:off x="992475" y="1891675"/>
            <a:ext cx="626100" cy="919200"/>
          </a:xfrm>
          <a:prstGeom prst="straightConnector1">
            <a:avLst/>
          </a:prstGeom>
          <a:noFill/>
          <a:ln cap="flat" cmpd="sng" w="9525">
            <a:solidFill>
              <a:schemeClr val="dk2"/>
            </a:solidFill>
            <a:prstDash val="solid"/>
            <a:round/>
            <a:headEnd len="med" w="med" type="none"/>
            <a:tailEnd len="med" w="med" type="none"/>
          </a:ln>
        </p:spPr>
      </p:cxnSp>
      <p:pic>
        <p:nvPicPr>
          <p:cNvPr id="251" name="Google Shape;251;p36"/>
          <p:cNvPicPr preferRelativeResize="0"/>
          <p:nvPr/>
        </p:nvPicPr>
        <p:blipFill>
          <a:blip r:embed="rId4">
            <a:alphaModFix/>
          </a:blip>
          <a:stretch>
            <a:fillRect/>
          </a:stretch>
        </p:blipFill>
        <p:spPr>
          <a:xfrm>
            <a:off x="1278050" y="1682163"/>
            <a:ext cx="3343275" cy="277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42388" y="1121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 The Evolved Transformer: Search Space</a:t>
            </a:r>
            <a:endParaRPr/>
          </a:p>
        </p:txBody>
      </p:sp>
      <p:sp>
        <p:nvSpPr>
          <p:cNvPr id="257" name="Google Shape;25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58" name="Google Shape;258;p37"/>
          <p:cNvPicPr preferRelativeResize="0"/>
          <p:nvPr/>
        </p:nvPicPr>
        <p:blipFill rotWithShape="1">
          <a:blip r:embed="rId3">
            <a:alphaModFix/>
          </a:blip>
          <a:srcRect b="0" l="0" r="51217" t="29223"/>
          <a:stretch/>
        </p:blipFill>
        <p:spPr>
          <a:xfrm>
            <a:off x="42400" y="583925"/>
            <a:ext cx="1538000" cy="2433725"/>
          </a:xfrm>
          <a:prstGeom prst="rect">
            <a:avLst/>
          </a:prstGeom>
          <a:noFill/>
          <a:ln>
            <a:noFill/>
          </a:ln>
        </p:spPr>
      </p:pic>
      <p:cxnSp>
        <p:nvCxnSpPr>
          <p:cNvPr id="259" name="Google Shape;259;p37"/>
          <p:cNvCxnSpPr/>
          <p:nvPr/>
        </p:nvCxnSpPr>
        <p:spPr>
          <a:xfrm>
            <a:off x="1005775" y="2804225"/>
            <a:ext cx="573000" cy="14187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37"/>
          <p:cNvCxnSpPr/>
          <p:nvPr/>
        </p:nvCxnSpPr>
        <p:spPr>
          <a:xfrm flipH="1" rot="10800000">
            <a:off x="992475" y="1891675"/>
            <a:ext cx="626100" cy="919200"/>
          </a:xfrm>
          <a:prstGeom prst="straightConnector1">
            <a:avLst/>
          </a:prstGeom>
          <a:noFill/>
          <a:ln cap="flat" cmpd="sng" w="9525">
            <a:solidFill>
              <a:schemeClr val="dk2"/>
            </a:solidFill>
            <a:prstDash val="solid"/>
            <a:round/>
            <a:headEnd len="med" w="med" type="none"/>
            <a:tailEnd len="med" w="med" type="none"/>
          </a:ln>
        </p:spPr>
      </p:cxnSp>
      <p:pic>
        <p:nvPicPr>
          <p:cNvPr id="261" name="Google Shape;261;p37"/>
          <p:cNvPicPr preferRelativeResize="0"/>
          <p:nvPr/>
        </p:nvPicPr>
        <p:blipFill>
          <a:blip r:embed="rId4">
            <a:alphaModFix/>
          </a:blip>
          <a:stretch>
            <a:fillRect/>
          </a:stretch>
        </p:blipFill>
        <p:spPr>
          <a:xfrm>
            <a:off x="1344675" y="1704975"/>
            <a:ext cx="3343275" cy="3438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42388" y="1121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 The Evolved Transformer: Search Space</a:t>
            </a:r>
            <a:endParaRPr/>
          </a:p>
        </p:txBody>
      </p:sp>
      <p:sp>
        <p:nvSpPr>
          <p:cNvPr id="267" name="Google Shape;26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68" name="Google Shape;268;p38"/>
          <p:cNvPicPr preferRelativeResize="0"/>
          <p:nvPr/>
        </p:nvPicPr>
        <p:blipFill rotWithShape="1">
          <a:blip r:embed="rId3">
            <a:alphaModFix/>
          </a:blip>
          <a:srcRect b="0" l="0" r="51217" t="29223"/>
          <a:stretch/>
        </p:blipFill>
        <p:spPr>
          <a:xfrm>
            <a:off x="42400" y="583925"/>
            <a:ext cx="1538000" cy="2433725"/>
          </a:xfrm>
          <a:prstGeom prst="rect">
            <a:avLst/>
          </a:prstGeom>
          <a:noFill/>
          <a:ln>
            <a:noFill/>
          </a:ln>
        </p:spPr>
      </p:pic>
      <p:cxnSp>
        <p:nvCxnSpPr>
          <p:cNvPr id="269" name="Google Shape;269;p38"/>
          <p:cNvCxnSpPr/>
          <p:nvPr/>
        </p:nvCxnSpPr>
        <p:spPr>
          <a:xfrm>
            <a:off x="1005775" y="2804225"/>
            <a:ext cx="573000" cy="14187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38"/>
          <p:cNvCxnSpPr/>
          <p:nvPr/>
        </p:nvCxnSpPr>
        <p:spPr>
          <a:xfrm flipH="1" rot="10800000">
            <a:off x="992475" y="1891675"/>
            <a:ext cx="626100" cy="919200"/>
          </a:xfrm>
          <a:prstGeom prst="straightConnector1">
            <a:avLst/>
          </a:prstGeom>
          <a:noFill/>
          <a:ln cap="flat" cmpd="sng" w="9525">
            <a:solidFill>
              <a:schemeClr val="dk2"/>
            </a:solidFill>
            <a:prstDash val="solid"/>
            <a:round/>
            <a:headEnd len="med" w="med" type="none"/>
            <a:tailEnd len="med" w="med" type="none"/>
          </a:ln>
        </p:spPr>
      </p:cxnSp>
      <p:pic>
        <p:nvPicPr>
          <p:cNvPr id="271" name="Google Shape;271;p38"/>
          <p:cNvPicPr preferRelativeResize="0"/>
          <p:nvPr/>
        </p:nvPicPr>
        <p:blipFill>
          <a:blip r:embed="rId4">
            <a:alphaModFix/>
          </a:blip>
          <a:stretch>
            <a:fillRect/>
          </a:stretch>
        </p:blipFill>
        <p:spPr>
          <a:xfrm>
            <a:off x="1325700" y="1658350"/>
            <a:ext cx="4905375" cy="3438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42388" y="1121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 The Evolved Transformer: Search Space</a:t>
            </a:r>
            <a:endParaRPr/>
          </a:p>
        </p:txBody>
      </p:sp>
      <p:sp>
        <p:nvSpPr>
          <p:cNvPr id="277" name="Google Shape;27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78" name="Google Shape;278;p39"/>
          <p:cNvPicPr preferRelativeResize="0"/>
          <p:nvPr/>
        </p:nvPicPr>
        <p:blipFill rotWithShape="1">
          <a:blip r:embed="rId3">
            <a:alphaModFix/>
          </a:blip>
          <a:srcRect b="0" l="0" r="51217" t="29223"/>
          <a:stretch/>
        </p:blipFill>
        <p:spPr>
          <a:xfrm>
            <a:off x="42400" y="583925"/>
            <a:ext cx="1538000" cy="2433725"/>
          </a:xfrm>
          <a:prstGeom prst="rect">
            <a:avLst/>
          </a:prstGeom>
          <a:noFill/>
          <a:ln>
            <a:noFill/>
          </a:ln>
        </p:spPr>
      </p:pic>
      <p:cxnSp>
        <p:nvCxnSpPr>
          <p:cNvPr id="279" name="Google Shape;279;p39"/>
          <p:cNvCxnSpPr/>
          <p:nvPr/>
        </p:nvCxnSpPr>
        <p:spPr>
          <a:xfrm>
            <a:off x="1005775" y="2804225"/>
            <a:ext cx="573000" cy="14187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39"/>
          <p:cNvCxnSpPr/>
          <p:nvPr/>
        </p:nvCxnSpPr>
        <p:spPr>
          <a:xfrm flipH="1" rot="10800000">
            <a:off x="992475" y="1891675"/>
            <a:ext cx="626100" cy="919200"/>
          </a:xfrm>
          <a:prstGeom prst="straightConnector1">
            <a:avLst/>
          </a:prstGeom>
          <a:noFill/>
          <a:ln cap="flat" cmpd="sng" w="9525">
            <a:solidFill>
              <a:schemeClr val="dk2"/>
            </a:solidFill>
            <a:prstDash val="solid"/>
            <a:round/>
            <a:headEnd len="med" w="med" type="none"/>
            <a:tailEnd len="med" w="med" type="none"/>
          </a:ln>
        </p:spPr>
      </p:cxnSp>
      <p:pic>
        <p:nvPicPr>
          <p:cNvPr id="281" name="Google Shape;281;p39"/>
          <p:cNvPicPr preferRelativeResize="0"/>
          <p:nvPr/>
        </p:nvPicPr>
        <p:blipFill>
          <a:blip r:embed="rId4">
            <a:alphaModFix/>
          </a:blip>
          <a:stretch>
            <a:fillRect/>
          </a:stretch>
        </p:blipFill>
        <p:spPr>
          <a:xfrm>
            <a:off x="1297463" y="1684188"/>
            <a:ext cx="6549082" cy="33726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42388" y="1121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 The Evolved Transformer: Search Space</a:t>
            </a:r>
            <a:endParaRPr/>
          </a:p>
        </p:txBody>
      </p:sp>
      <p:sp>
        <p:nvSpPr>
          <p:cNvPr id="287" name="Google Shape;28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88" name="Google Shape;288;p40"/>
          <p:cNvPicPr preferRelativeResize="0"/>
          <p:nvPr/>
        </p:nvPicPr>
        <p:blipFill rotWithShape="1">
          <a:blip r:embed="rId3">
            <a:alphaModFix/>
          </a:blip>
          <a:srcRect b="0" l="0" r="51217" t="29223"/>
          <a:stretch/>
        </p:blipFill>
        <p:spPr>
          <a:xfrm>
            <a:off x="42400" y="583925"/>
            <a:ext cx="1538000" cy="2433725"/>
          </a:xfrm>
          <a:prstGeom prst="rect">
            <a:avLst/>
          </a:prstGeom>
          <a:noFill/>
          <a:ln>
            <a:noFill/>
          </a:ln>
        </p:spPr>
      </p:pic>
      <p:cxnSp>
        <p:nvCxnSpPr>
          <p:cNvPr id="289" name="Google Shape;289;p40"/>
          <p:cNvCxnSpPr/>
          <p:nvPr/>
        </p:nvCxnSpPr>
        <p:spPr>
          <a:xfrm>
            <a:off x="1005775" y="2804225"/>
            <a:ext cx="573000" cy="14187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40"/>
          <p:cNvCxnSpPr/>
          <p:nvPr/>
        </p:nvCxnSpPr>
        <p:spPr>
          <a:xfrm flipH="1" rot="10800000">
            <a:off x="992475" y="1891675"/>
            <a:ext cx="626100" cy="919200"/>
          </a:xfrm>
          <a:prstGeom prst="straightConnector1">
            <a:avLst/>
          </a:prstGeom>
          <a:noFill/>
          <a:ln cap="flat" cmpd="sng" w="9525">
            <a:solidFill>
              <a:schemeClr val="dk2"/>
            </a:solidFill>
            <a:prstDash val="solid"/>
            <a:round/>
            <a:headEnd len="med" w="med" type="none"/>
            <a:tailEnd len="med" w="med" type="none"/>
          </a:ln>
        </p:spPr>
      </p:cxnSp>
      <p:pic>
        <p:nvPicPr>
          <p:cNvPr id="291" name="Google Shape;291;p40"/>
          <p:cNvPicPr preferRelativeResize="0"/>
          <p:nvPr/>
        </p:nvPicPr>
        <p:blipFill>
          <a:blip r:embed="rId4">
            <a:alphaModFix/>
          </a:blip>
          <a:stretch>
            <a:fillRect/>
          </a:stretch>
        </p:blipFill>
        <p:spPr>
          <a:xfrm>
            <a:off x="1297463" y="1249188"/>
            <a:ext cx="6549082" cy="38397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175450" y="78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Search Space</a:t>
            </a:r>
            <a:endParaRPr/>
          </a:p>
        </p:txBody>
      </p:sp>
      <p:sp>
        <p:nvSpPr>
          <p:cNvPr id="297" name="Google Shape;297;p41"/>
          <p:cNvSpPr txBox="1"/>
          <p:nvPr/>
        </p:nvSpPr>
        <p:spPr>
          <a:xfrm>
            <a:off x="105850" y="722600"/>
            <a:ext cx="783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For each block: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Combiner Function: {Addition, Concatenation, Multiplication}</a:t>
            </a:r>
            <a:endParaRPr sz="1800">
              <a:solidFill>
                <a:schemeClr val="dk1"/>
              </a:solidFill>
            </a:endParaRPr>
          </a:p>
        </p:txBody>
      </p:sp>
      <p:pic>
        <p:nvPicPr>
          <p:cNvPr id="298" name="Google Shape;298;p41"/>
          <p:cNvPicPr preferRelativeResize="0"/>
          <p:nvPr/>
        </p:nvPicPr>
        <p:blipFill rotWithShape="1">
          <a:blip r:embed="rId3">
            <a:alphaModFix/>
          </a:blip>
          <a:srcRect b="0" l="27960" r="27202" t="0"/>
          <a:stretch/>
        </p:blipFill>
        <p:spPr>
          <a:xfrm>
            <a:off x="2626513" y="1461500"/>
            <a:ext cx="2793175" cy="1304825"/>
          </a:xfrm>
          <a:prstGeom prst="rect">
            <a:avLst/>
          </a:prstGeom>
          <a:noFill/>
          <a:ln>
            <a:noFill/>
          </a:ln>
        </p:spPr>
      </p:pic>
      <p:sp>
        <p:nvSpPr>
          <p:cNvPr id="299" name="Google Shape;299;p41"/>
          <p:cNvSpPr txBox="1"/>
          <p:nvPr/>
        </p:nvSpPr>
        <p:spPr>
          <a:xfrm>
            <a:off x="105850" y="3192200"/>
            <a:ext cx="490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For each cell: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Number of cells: [1, 6]</a:t>
            </a:r>
            <a:endParaRPr sz="1800">
              <a:solidFill>
                <a:schemeClr val="dk1"/>
              </a:solidFill>
            </a:endParaRPr>
          </a:p>
        </p:txBody>
      </p:sp>
      <p:pic>
        <p:nvPicPr>
          <p:cNvPr id="300" name="Google Shape;300;p41"/>
          <p:cNvPicPr preferRelativeResize="0"/>
          <p:nvPr/>
        </p:nvPicPr>
        <p:blipFill>
          <a:blip r:embed="rId4">
            <a:alphaModFix/>
          </a:blip>
          <a:stretch>
            <a:fillRect/>
          </a:stretch>
        </p:blipFill>
        <p:spPr>
          <a:xfrm rot="5400000">
            <a:off x="3668063" y="1989163"/>
            <a:ext cx="1247775" cy="4581525"/>
          </a:xfrm>
          <a:prstGeom prst="rect">
            <a:avLst/>
          </a:prstGeom>
          <a:noFill/>
          <a:ln>
            <a:noFill/>
          </a:ln>
        </p:spPr>
      </p:pic>
      <p:sp>
        <p:nvSpPr>
          <p:cNvPr id="301" name="Google Shape;301;p41"/>
          <p:cNvSpPr txBox="1"/>
          <p:nvPr/>
        </p:nvSpPr>
        <p:spPr>
          <a:xfrm>
            <a:off x="-76650" y="4903825"/>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Top</a:t>
            </a:r>
            <a:r>
              <a:rPr lang="it" sz="800">
                <a:solidFill>
                  <a:schemeClr val="dk2"/>
                </a:solidFill>
              </a:rPr>
              <a:t>: (</a:t>
            </a:r>
            <a:r>
              <a:rPr lang="it" sz="800" u="sng">
                <a:solidFill>
                  <a:schemeClr val="hlink"/>
                </a:solidFill>
                <a:hlinkClick r:id="rId5"/>
              </a:rPr>
              <a:t>So et al., 2019</a:t>
            </a:r>
            <a:r>
              <a:rPr lang="it" sz="800">
                <a:solidFill>
                  <a:schemeClr val="dk2"/>
                </a:solidFill>
              </a:rPr>
              <a:t>)</a:t>
            </a:r>
            <a:endParaRPr sz="800">
              <a:solidFill>
                <a:schemeClr val="dk2"/>
              </a:solidFill>
            </a:endParaRPr>
          </a:p>
        </p:txBody>
      </p:sp>
      <p:sp>
        <p:nvSpPr>
          <p:cNvPr id="302" name="Google Shape;30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5579525" y="225375"/>
            <a:ext cx="3564481" cy="4838700"/>
          </a:xfrm>
          <a:prstGeom prst="rect">
            <a:avLst/>
          </a:prstGeom>
          <a:noFill/>
          <a:ln>
            <a:noFill/>
          </a:ln>
        </p:spPr>
      </p:pic>
      <p:pic>
        <p:nvPicPr>
          <p:cNvPr id="71" name="Google Shape;71;p15"/>
          <p:cNvPicPr preferRelativeResize="0"/>
          <p:nvPr/>
        </p:nvPicPr>
        <p:blipFill>
          <a:blip r:embed="rId4">
            <a:alphaModFix/>
          </a:blip>
          <a:stretch>
            <a:fillRect/>
          </a:stretch>
        </p:blipFill>
        <p:spPr>
          <a:xfrm>
            <a:off x="260050" y="225374"/>
            <a:ext cx="6733324" cy="1488375"/>
          </a:xfrm>
          <a:prstGeom prst="rect">
            <a:avLst/>
          </a:prstGeom>
          <a:noFill/>
          <a:ln>
            <a:noFill/>
          </a:ln>
        </p:spPr>
      </p:pic>
      <p:pic>
        <p:nvPicPr>
          <p:cNvPr id="72" name="Google Shape;72;p15"/>
          <p:cNvPicPr preferRelativeResize="0"/>
          <p:nvPr/>
        </p:nvPicPr>
        <p:blipFill>
          <a:blip r:embed="rId5">
            <a:alphaModFix/>
          </a:blip>
          <a:stretch>
            <a:fillRect/>
          </a:stretch>
        </p:blipFill>
        <p:spPr>
          <a:xfrm>
            <a:off x="546975" y="2571749"/>
            <a:ext cx="4257475" cy="825625"/>
          </a:xfrm>
          <a:prstGeom prst="rect">
            <a:avLst/>
          </a:prstGeom>
          <a:noFill/>
          <a:ln>
            <a:noFill/>
          </a:ln>
        </p:spPr>
      </p:pic>
      <p:sp>
        <p:nvSpPr>
          <p:cNvPr id="73" name="Google Shape;73;p15"/>
          <p:cNvSpPr txBox="1"/>
          <p:nvPr/>
        </p:nvSpPr>
        <p:spPr>
          <a:xfrm>
            <a:off x="0" y="4589400"/>
            <a:ext cx="554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Top Left: </a:t>
            </a:r>
            <a:r>
              <a:rPr lang="it" sz="800" u="sng">
                <a:solidFill>
                  <a:schemeClr val="hlink"/>
                </a:solidFill>
                <a:hlinkClick r:id="rId6"/>
              </a:rPr>
              <a:t>https://syncedreview.com/2019/06/27/the-staggering-cost-of-training-sota-ai-models/</a:t>
            </a:r>
            <a:endParaRPr sz="800">
              <a:solidFill>
                <a:schemeClr val="dk2"/>
              </a:solidFill>
            </a:endParaRPr>
          </a:p>
          <a:p>
            <a:pPr indent="0" lvl="0" marL="0" rtl="0" algn="l">
              <a:spcBef>
                <a:spcPts val="0"/>
              </a:spcBef>
              <a:spcAft>
                <a:spcPts val="0"/>
              </a:spcAft>
              <a:buNone/>
            </a:pPr>
            <a:r>
              <a:rPr lang="it" sz="800">
                <a:solidFill>
                  <a:schemeClr val="dk2"/>
                </a:solidFill>
              </a:rPr>
              <a:t>Bottom Left: </a:t>
            </a:r>
            <a:r>
              <a:rPr lang="it" sz="800" u="sng">
                <a:solidFill>
                  <a:schemeClr val="hlink"/>
                </a:solidFill>
                <a:hlinkClick r:id="rId7"/>
              </a:rPr>
              <a:t>https://www.wired.com/story/openai-ceo-sam-altman-the-age-of-giant-ai-models-is-already-over/</a:t>
            </a:r>
            <a:endParaRPr sz="800">
              <a:solidFill>
                <a:schemeClr val="dk2"/>
              </a:solidFill>
            </a:endParaRPr>
          </a:p>
          <a:p>
            <a:pPr indent="0" lvl="0" marL="0" rtl="0" algn="l">
              <a:spcBef>
                <a:spcPts val="0"/>
              </a:spcBef>
              <a:spcAft>
                <a:spcPts val="0"/>
              </a:spcAft>
              <a:buNone/>
            </a:pPr>
            <a:r>
              <a:rPr lang="it" sz="800">
                <a:solidFill>
                  <a:schemeClr val="dk2"/>
                </a:solidFill>
              </a:rPr>
              <a:t>Right: (</a:t>
            </a:r>
            <a:r>
              <a:rPr lang="it" sz="800" u="sng">
                <a:solidFill>
                  <a:schemeClr val="hlink"/>
                </a:solidFill>
                <a:hlinkClick r:id="rId8"/>
              </a:rPr>
              <a:t>Vaswani et al., 2017</a:t>
            </a:r>
            <a:r>
              <a:rPr lang="it" sz="800">
                <a:solidFill>
                  <a:schemeClr val="dk2"/>
                </a:solidFill>
              </a:rPr>
              <a:t>)</a:t>
            </a:r>
            <a:endParaRPr sz="800">
              <a:solidFill>
                <a:schemeClr val="dk2"/>
              </a:solidFill>
            </a:endParaRPr>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226550" y="146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Search </a:t>
            </a:r>
            <a:r>
              <a:rPr lang="it"/>
              <a:t>Strategy</a:t>
            </a:r>
            <a:r>
              <a:rPr lang="it"/>
              <a:t> </a:t>
            </a:r>
            <a:endParaRPr/>
          </a:p>
        </p:txBody>
      </p:sp>
      <p:sp>
        <p:nvSpPr>
          <p:cNvPr id="308" name="Google Shape;308;p42"/>
          <p:cNvSpPr txBox="1"/>
          <p:nvPr/>
        </p:nvSpPr>
        <p:spPr>
          <a:xfrm>
            <a:off x="344275" y="816300"/>
            <a:ext cx="6369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Search strategy: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Evolutionary Algorithm </a:t>
            </a:r>
            <a:endParaRPr sz="1800">
              <a:solidFill>
                <a:schemeClr val="dk1"/>
              </a:solidFill>
            </a:endParaRPr>
          </a:p>
        </p:txBody>
      </p:sp>
      <p:pic>
        <p:nvPicPr>
          <p:cNvPr id="309" name="Google Shape;309;p42"/>
          <p:cNvPicPr preferRelativeResize="0"/>
          <p:nvPr/>
        </p:nvPicPr>
        <p:blipFill>
          <a:blip r:embed="rId3">
            <a:alphaModFix/>
          </a:blip>
          <a:stretch>
            <a:fillRect/>
          </a:stretch>
        </p:blipFill>
        <p:spPr>
          <a:xfrm>
            <a:off x="4350650" y="1198312"/>
            <a:ext cx="3274549" cy="1359975"/>
          </a:xfrm>
          <a:prstGeom prst="rect">
            <a:avLst/>
          </a:prstGeom>
          <a:noFill/>
          <a:ln>
            <a:noFill/>
          </a:ln>
        </p:spPr>
      </p:pic>
      <p:pic>
        <p:nvPicPr>
          <p:cNvPr id="310" name="Google Shape;310;p42"/>
          <p:cNvPicPr preferRelativeResize="0"/>
          <p:nvPr/>
        </p:nvPicPr>
        <p:blipFill>
          <a:blip r:embed="rId4">
            <a:alphaModFix/>
          </a:blip>
          <a:stretch>
            <a:fillRect/>
          </a:stretch>
        </p:blipFill>
        <p:spPr>
          <a:xfrm>
            <a:off x="1523950" y="2926500"/>
            <a:ext cx="3942774" cy="693200"/>
          </a:xfrm>
          <a:prstGeom prst="rect">
            <a:avLst/>
          </a:prstGeom>
          <a:noFill/>
          <a:ln>
            <a:noFill/>
          </a:ln>
        </p:spPr>
      </p:pic>
      <p:sp>
        <p:nvSpPr>
          <p:cNvPr id="311" name="Google Shape;311;p42"/>
          <p:cNvSpPr txBox="1"/>
          <p:nvPr/>
        </p:nvSpPr>
        <p:spPr>
          <a:xfrm>
            <a:off x="0" y="4835700"/>
            <a:ext cx="686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hlink"/>
                </a:solidFill>
                <a:hlinkClick r:id="rId5"/>
              </a:rPr>
              <a:t>Automated Machine Learning - Prof. Marius Lindauer, Prof. Frank Hutter, Prof. Bernd Bischl, Prof. Lars Kotthoff </a:t>
            </a:r>
            <a:endParaRPr sz="800">
              <a:solidFill>
                <a:schemeClr val="dk2"/>
              </a:solidFill>
            </a:endParaRPr>
          </a:p>
        </p:txBody>
      </p:sp>
      <p:sp>
        <p:nvSpPr>
          <p:cNvPr id="312" name="Google Shape;312;p42"/>
          <p:cNvSpPr txBox="1"/>
          <p:nvPr/>
        </p:nvSpPr>
        <p:spPr>
          <a:xfrm>
            <a:off x="344275" y="1832100"/>
            <a:ext cx="4544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Tournament Selection</a:t>
            </a:r>
            <a:endParaRPr sz="1800">
              <a:solidFill>
                <a:schemeClr val="dk1"/>
              </a:solidFill>
            </a:endParaRPr>
          </a:p>
        </p:txBody>
      </p:sp>
      <p:sp>
        <p:nvSpPr>
          <p:cNvPr id="313" name="Google Shape;313;p42"/>
          <p:cNvSpPr txBox="1"/>
          <p:nvPr/>
        </p:nvSpPr>
        <p:spPr>
          <a:xfrm>
            <a:off x="344275" y="2340900"/>
            <a:ext cx="4544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Fitness metric: Log-perplexity</a:t>
            </a:r>
            <a:endParaRPr sz="1800">
              <a:solidFill>
                <a:schemeClr val="dk1"/>
              </a:solidFill>
            </a:endParaRPr>
          </a:p>
        </p:txBody>
      </p:sp>
      <p:sp>
        <p:nvSpPr>
          <p:cNvPr id="314" name="Google Shape;31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106675" y="3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 The Evolved Transformer: Search Strategy  </a:t>
            </a:r>
            <a:endParaRPr/>
          </a:p>
        </p:txBody>
      </p:sp>
      <p:sp>
        <p:nvSpPr>
          <p:cNvPr id="320" name="Google Shape;320;p43"/>
          <p:cNvSpPr txBox="1"/>
          <p:nvPr/>
        </p:nvSpPr>
        <p:spPr>
          <a:xfrm>
            <a:off x="209800" y="608525"/>
            <a:ext cx="741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Progressive Dynamic Hurdles(PDH):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EA that allocates resources to more promising architectures</a:t>
            </a:r>
            <a:endParaRPr sz="1800">
              <a:solidFill>
                <a:schemeClr val="dk1"/>
              </a:solidFill>
            </a:endParaRPr>
          </a:p>
        </p:txBody>
      </p:sp>
      <p:sp>
        <p:nvSpPr>
          <p:cNvPr id="321" name="Google Shape;32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22" name="Google Shape;322;p43"/>
          <p:cNvPicPr preferRelativeResize="0"/>
          <p:nvPr/>
        </p:nvPicPr>
        <p:blipFill>
          <a:blip r:embed="rId3">
            <a:alphaModFix/>
          </a:blip>
          <a:stretch>
            <a:fillRect/>
          </a:stretch>
        </p:blipFill>
        <p:spPr>
          <a:xfrm>
            <a:off x="3043625" y="1478300"/>
            <a:ext cx="2884900" cy="3229550"/>
          </a:xfrm>
          <a:prstGeom prst="rect">
            <a:avLst/>
          </a:prstGeom>
          <a:noFill/>
          <a:ln>
            <a:noFill/>
          </a:ln>
        </p:spPr>
      </p:pic>
      <p:pic>
        <p:nvPicPr>
          <p:cNvPr id="323" name="Google Shape;323;p43"/>
          <p:cNvPicPr preferRelativeResize="0"/>
          <p:nvPr/>
        </p:nvPicPr>
        <p:blipFill>
          <a:blip r:embed="rId4">
            <a:alphaModFix/>
          </a:blip>
          <a:stretch>
            <a:fillRect/>
          </a:stretch>
        </p:blipFill>
        <p:spPr>
          <a:xfrm>
            <a:off x="6110475" y="1561450"/>
            <a:ext cx="2910675" cy="3146400"/>
          </a:xfrm>
          <a:prstGeom prst="rect">
            <a:avLst/>
          </a:prstGeom>
          <a:noFill/>
          <a:ln>
            <a:noFill/>
          </a:ln>
        </p:spPr>
      </p:pic>
      <p:pic>
        <p:nvPicPr>
          <p:cNvPr id="324" name="Google Shape;324;p43"/>
          <p:cNvPicPr preferRelativeResize="0"/>
          <p:nvPr/>
        </p:nvPicPr>
        <p:blipFill>
          <a:blip r:embed="rId5">
            <a:alphaModFix/>
          </a:blip>
          <a:stretch>
            <a:fillRect/>
          </a:stretch>
        </p:blipFill>
        <p:spPr>
          <a:xfrm>
            <a:off x="177575" y="1429375"/>
            <a:ext cx="2738825" cy="327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96250" y="218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Search Strategy </a:t>
            </a:r>
            <a:endParaRPr/>
          </a:p>
        </p:txBody>
      </p:sp>
      <p:sp>
        <p:nvSpPr>
          <p:cNvPr id="330" name="Google Shape;33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31" name="Google Shape;331;p44"/>
          <p:cNvSpPr txBox="1"/>
          <p:nvPr/>
        </p:nvSpPr>
        <p:spPr>
          <a:xfrm>
            <a:off x="251725" y="1229175"/>
            <a:ext cx="6531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Summary of Progressive </a:t>
            </a:r>
            <a:r>
              <a:rPr lang="it" sz="1800">
                <a:solidFill>
                  <a:schemeClr val="dk1"/>
                </a:solidFill>
              </a:rPr>
              <a:t>Dynamic</a:t>
            </a:r>
            <a:r>
              <a:rPr lang="it" sz="1800">
                <a:solidFill>
                  <a:schemeClr val="dk1"/>
                </a:solidFill>
              </a:rPr>
              <a:t> Hurdle(PDH):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Optimize training efficiency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Increasing difficulty gradually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Avoids wasting resources </a:t>
            </a:r>
            <a:endParaRPr sz="1800">
              <a:solidFill>
                <a:schemeClr val="dk1"/>
              </a:solidFill>
            </a:endParaRPr>
          </a:p>
        </p:txBody>
      </p:sp>
      <p:pic>
        <p:nvPicPr>
          <p:cNvPr id="332" name="Google Shape;332;p44"/>
          <p:cNvPicPr preferRelativeResize="0"/>
          <p:nvPr/>
        </p:nvPicPr>
        <p:blipFill>
          <a:blip r:embed="rId3">
            <a:alphaModFix/>
          </a:blip>
          <a:stretch>
            <a:fillRect/>
          </a:stretch>
        </p:blipFill>
        <p:spPr>
          <a:xfrm>
            <a:off x="5940375" y="1153888"/>
            <a:ext cx="2910675" cy="314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135375" y="24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Datasets</a:t>
            </a:r>
            <a:endParaRPr/>
          </a:p>
        </p:txBody>
      </p:sp>
      <p:sp>
        <p:nvSpPr>
          <p:cNvPr id="338" name="Google Shape;33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39" name="Google Shape;339;p45"/>
          <p:cNvSpPr txBox="1"/>
          <p:nvPr/>
        </p:nvSpPr>
        <p:spPr>
          <a:xfrm>
            <a:off x="383550" y="1280500"/>
            <a:ext cx="8376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Two tasks: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Machine Translation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WMT’18 En-De</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WMT’14 En-Fr</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WMT’18 En-Cs</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Language Modeling</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 1 Billion Word Language Model Benchmark (LM1B)</a:t>
            </a:r>
            <a:endParaRPr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253550" y="88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 The Evolved Transformer: Architecture  </a:t>
            </a:r>
            <a:endParaRPr/>
          </a:p>
        </p:txBody>
      </p:sp>
      <p:sp>
        <p:nvSpPr>
          <p:cNvPr id="345" name="Google Shape;34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46" name="Google Shape;346;p46"/>
          <p:cNvPicPr preferRelativeResize="0"/>
          <p:nvPr/>
        </p:nvPicPr>
        <p:blipFill rotWithShape="1">
          <a:blip r:embed="rId3">
            <a:alphaModFix/>
          </a:blip>
          <a:srcRect b="0" l="0" r="0" t="6279"/>
          <a:stretch/>
        </p:blipFill>
        <p:spPr>
          <a:xfrm>
            <a:off x="949750" y="899250"/>
            <a:ext cx="2140875" cy="3923825"/>
          </a:xfrm>
          <a:prstGeom prst="rect">
            <a:avLst/>
          </a:prstGeom>
          <a:noFill/>
          <a:ln>
            <a:noFill/>
          </a:ln>
        </p:spPr>
      </p:pic>
      <p:pic>
        <p:nvPicPr>
          <p:cNvPr id="347" name="Google Shape;347;p46"/>
          <p:cNvPicPr preferRelativeResize="0"/>
          <p:nvPr/>
        </p:nvPicPr>
        <p:blipFill rotWithShape="1">
          <a:blip r:embed="rId4">
            <a:alphaModFix/>
          </a:blip>
          <a:srcRect b="604" l="1865" r="-2135" t="4913"/>
          <a:stretch/>
        </p:blipFill>
        <p:spPr>
          <a:xfrm>
            <a:off x="4673400" y="1025850"/>
            <a:ext cx="3119776" cy="3870525"/>
          </a:xfrm>
          <a:prstGeom prst="rect">
            <a:avLst/>
          </a:prstGeom>
          <a:noFill/>
          <a:ln>
            <a:noFill/>
          </a:ln>
        </p:spPr>
      </p:pic>
      <p:sp>
        <p:nvSpPr>
          <p:cNvPr id="348" name="Google Shape;348;p46"/>
          <p:cNvSpPr txBox="1"/>
          <p:nvPr/>
        </p:nvSpPr>
        <p:spPr>
          <a:xfrm>
            <a:off x="-67225" y="4896375"/>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hlink"/>
                </a:solidFill>
                <a:hlinkClick r:id="rId5"/>
              </a:rPr>
              <a:t>So et al., 2019</a:t>
            </a:r>
            <a:r>
              <a:rPr lang="it" sz="800">
                <a:solidFill>
                  <a:schemeClr val="dk2"/>
                </a:solidFill>
              </a:rPr>
              <a:t>)</a:t>
            </a:r>
            <a:endParaRPr sz="800">
              <a:solidFill>
                <a:schemeClr val="dk2"/>
              </a:solidFill>
            </a:endParaRPr>
          </a:p>
        </p:txBody>
      </p:sp>
      <p:sp>
        <p:nvSpPr>
          <p:cNvPr id="349" name="Google Shape;349;p46"/>
          <p:cNvSpPr txBox="1"/>
          <p:nvPr/>
        </p:nvSpPr>
        <p:spPr>
          <a:xfrm>
            <a:off x="1005775" y="718050"/>
            <a:ext cx="4770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dk1"/>
                </a:solidFill>
              </a:rPr>
              <a:t>The Evolved Transformer Encoder Cell</a:t>
            </a:r>
            <a:endParaRPr b="1" sz="800">
              <a:solidFill>
                <a:schemeClr val="dk1"/>
              </a:solidFill>
            </a:endParaRPr>
          </a:p>
        </p:txBody>
      </p:sp>
      <p:sp>
        <p:nvSpPr>
          <p:cNvPr id="350" name="Google Shape;350;p46"/>
          <p:cNvSpPr txBox="1"/>
          <p:nvPr/>
        </p:nvSpPr>
        <p:spPr>
          <a:xfrm>
            <a:off x="4951250" y="718050"/>
            <a:ext cx="382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dk1"/>
                </a:solidFill>
              </a:rPr>
              <a:t>The Evolved Transformer Decoder Cell</a:t>
            </a:r>
            <a:endParaRPr b="1" sz="8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56" name="Google Shape;356;p47"/>
          <p:cNvSpPr txBox="1"/>
          <p:nvPr>
            <p:ph type="title"/>
          </p:nvPr>
        </p:nvSpPr>
        <p:spPr>
          <a:xfrm>
            <a:off x="253550" y="79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 The Evolved Transformer: Architecture  </a:t>
            </a:r>
            <a:endParaRPr/>
          </a:p>
        </p:txBody>
      </p:sp>
      <p:sp>
        <p:nvSpPr>
          <p:cNvPr id="357" name="Google Shape;357;p47"/>
          <p:cNvSpPr txBox="1"/>
          <p:nvPr/>
        </p:nvSpPr>
        <p:spPr>
          <a:xfrm>
            <a:off x="-67225" y="4896375"/>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hlink"/>
                </a:solidFill>
                <a:hlinkClick r:id="rId3"/>
              </a:rPr>
              <a:t>So et al., 2019</a:t>
            </a:r>
            <a:r>
              <a:rPr lang="it" sz="800">
                <a:solidFill>
                  <a:schemeClr val="dk2"/>
                </a:solidFill>
              </a:rPr>
              <a:t>)</a:t>
            </a:r>
            <a:endParaRPr sz="800">
              <a:solidFill>
                <a:schemeClr val="dk2"/>
              </a:solidFill>
            </a:endParaRPr>
          </a:p>
        </p:txBody>
      </p:sp>
      <p:pic>
        <p:nvPicPr>
          <p:cNvPr id="358" name="Google Shape;358;p47"/>
          <p:cNvPicPr preferRelativeResize="0"/>
          <p:nvPr/>
        </p:nvPicPr>
        <p:blipFill rotWithShape="1">
          <a:blip r:embed="rId4">
            <a:alphaModFix/>
          </a:blip>
          <a:srcRect b="0" l="0" r="0" t="7484"/>
          <a:stretch/>
        </p:blipFill>
        <p:spPr>
          <a:xfrm>
            <a:off x="586450" y="837625"/>
            <a:ext cx="2301225" cy="3873225"/>
          </a:xfrm>
          <a:prstGeom prst="rect">
            <a:avLst/>
          </a:prstGeom>
          <a:noFill/>
          <a:ln>
            <a:noFill/>
          </a:ln>
        </p:spPr>
      </p:pic>
      <p:pic>
        <p:nvPicPr>
          <p:cNvPr id="359" name="Google Shape;359;p47"/>
          <p:cNvPicPr preferRelativeResize="0"/>
          <p:nvPr/>
        </p:nvPicPr>
        <p:blipFill>
          <a:blip r:embed="rId5">
            <a:alphaModFix/>
          </a:blip>
          <a:stretch>
            <a:fillRect/>
          </a:stretch>
        </p:blipFill>
        <p:spPr>
          <a:xfrm>
            <a:off x="3240225" y="718588"/>
            <a:ext cx="5369108" cy="3706316"/>
          </a:xfrm>
          <a:prstGeom prst="rect">
            <a:avLst/>
          </a:prstGeom>
          <a:noFill/>
          <a:ln>
            <a:noFill/>
          </a:ln>
        </p:spPr>
      </p:pic>
      <p:sp>
        <p:nvSpPr>
          <p:cNvPr id="360" name="Google Shape;360;p47"/>
          <p:cNvSpPr txBox="1"/>
          <p:nvPr/>
        </p:nvSpPr>
        <p:spPr>
          <a:xfrm>
            <a:off x="682200" y="652100"/>
            <a:ext cx="4770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dk1"/>
                </a:solidFill>
              </a:rPr>
              <a:t>The Evolved Transformer Encoder Cell</a:t>
            </a:r>
            <a:endParaRPr b="1" sz="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ph type="title"/>
          </p:nvPr>
        </p:nvSpPr>
        <p:spPr>
          <a:xfrm>
            <a:off x="136350" y="111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Results</a:t>
            </a:r>
            <a:endParaRPr/>
          </a:p>
        </p:txBody>
      </p:sp>
      <p:sp>
        <p:nvSpPr>
          <p:cNvPr id="366" name="Google Shape;36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67" name="Google Shape;367;p48"/>
          <p:cNvPicPr preferRelativeResize="0"/>
          <p:nvPr/>
        </p:nvPicPr>
        <p:blipFill>
          <a:blip r:embed="rId3">
            <a:alphaModFix/>
          </a:blip>
          <a:stretch>
            <a:fillRect/>
          </a:stretch>
        </p:blipFill>
        <p:spPr>
          <a:xfrm>
            <a:off x="1029125" y="969725"/>
            <a:ext cx="7353300" cy="3571875"/>
          </a:xfrm>
          <a:prstGeom prst="rect">
            <a:avLst/>
          </a:prstGeom>
          <a:noFill/>
          <a:ln>
            <a:noFill/>
          </a:ln>
        </p:spPr>
      </p:pic>
      <p:sp>
        <p:nvSpPr>
          <p:cNvPr id="368" name="Google Shape;368;p48"/>
          <p:cNvSpPr txBox="1"/>
          <p:nvPr/>
        </p:nvSpPr>
        <p:spPr>
          <a:xfrm>
            <a:off x="-76650" y="4903825"/>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So et al., 2019</a:t>
            </a:r>
            <a:r>
              <a:rPr lang="it" sz="800">
                <a:solidFill>
                  <a:schemeClr val="dk2"/>
                </a:solidFill>
              </a:rPr>
              <a:t>)</a:t>
            </a:r>
            <a:endParaRPr sz="800">
              <a:solidFill>
                <a:schemeClr val="dk2"/>
              </a:solidFill>
            </a:endParaRPr>
          </a:p>
        </p:txBody>
      </p:sp>
      <p:sp>
        <p:nvSpPr>
          <p:cNvPr id="369" name="Google Shape;369;p48"/>
          <p:cNvSpPr txBox="1"/>
          <p:nvPr/>
        </p:nvSpPr>
        <p:spPr>
          <a:xfrm>
            <a:off x="1149750" y="720375"/>
            <a:ext cx="461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1100">
                <a:solidFill>
                  <a:schemeClr val="dk1"/>
                </a:solidFill>
              </a:rPr>
              <a:t>WMT’14En-De Dataset</a:t>
            </a:r>
            <a:endParaRPr sz="1800">
              <a:solidFill>
                <a:schemeClr val="dk1"/>
              </a:solidFill>
            </a:endParaRPr>
          </a:p>
        </p:txBody>
      </p:sp>
      <p:sp>
        <p:nvSpPr>
          <p:cNvPr id="370" name="Google Shape;370;p48"/>
          <p:cNvSpPr txBox="1"/>
          <p:nvPr/>
        </p:nvSpPr>
        <p:spPr>
          <a:xfrm>
            <a:off x="4724450" y="720375"/>
            <a:ext cx="412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Validation Dataset</a:t>
            </a:r>
            <a:endParaRPr sz="1100">
              <a:solidFill>
                <a:schemeClr val="dk1"/>
              </a:solidFill>
            </a:endParaRPr>
          </a:p>
        </p:txBody>
      </p:sp>
      <p:sp>
        <p:nvSpPr>
          <p:cNvPr id="371" name="Google Shape;371;p48"/>
          <p:cNvSpPr txBox="1"/>
          <p:nvPr/>
        </p:nvSpPr>
        <p:spPr>
          <a:xfrm>
            <a:off x="5956675" y="720375"/>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Test Dataset</a:t>
            </a:r>
            <a:endParaRPr sz="1100">
              <a:solidFill>
                <a:schemeClr val="dk1"/>
              </a:solidFill>
            </a:endParaRPr>
          </a:p>
        </p:txBody>
      </p:sp>
      <p:sp>
        <p:nvSpPr>
          <p:cNvPr id="372" name="Google Shape;372;p48"/>
          <p:cNvSpPr/>
          <p:nvPr/>
        </p:nvSpPr>
        <p:spPr>
          <a:xfrm>
            <a:off x="852750" y="2741425"/>
            <a:ext cx="7438500" cy="192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48"/>
          <p:cNvSpPr/>
          <p:nvPr/>
        </p:nvSpPr>
        <p:spPr>
          <a:xfrm>
            <a:off x="845450" y="1582050"/>
            <a:ext cx="7438500" cy="179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136350" y="111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Results</a:t>
            </a:r>
            <a:endParaRPr/>
          </a:p>
        </p:txBody>
      </p:sp>
      <p:sp>
        <p:nvSpPr>
          <p:cNvPr id="379" name="Google Shape;379;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80" name="Google Shape;380;p49"/>
          <p:cNvPicPr preferRelativeResize="0"/>
          <p:nvPr/>
        </p:nvPicPr>
        <p:blipFill>
          <a:blip r:embed="rId3">
            <a:alphaModFix/>
          </a:blip>
          <a:stretch>
            <a:fillRect/>
          </a:stretch>
        </p:blipFill>
        <p:spPr>
          <a:xfrm>
            <a:off x="1029125" y="969725"/>
            <a:ext cx="7353300" cy="3571875"/>
          </a:xfrm>
          <a:prstGeom prst="rect">
            <a:avLst/>
          </a:prstGeom>
          <a:noFill/>
          <a:ln>
            <a:noFill/>
          </a:ln>
        </p:spPr>
      </p:pic>
      <p:sp>
        <p:nvSpPr>
          <p:cNvPr id="381" name="Google Shape;381;p49"/>
          <p:cNvSpPr txBox="1"/>
          <p:nvPr/>
        </p:nvSpPr>
        <p:spPr>
          <a:xfrm>
            <a:off x="-76650" y="4903825"/>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a:t>
            </a:r>
            <a:r>
              <a:rPr lang="it" sz="800">
                <a:solidFill>
                  <a:schemeClr val="dk2"/>
                </a:solidFill>
              </a:rPr>
              <a:t>: (</a:t>
            </a:r>
            <a:r>
              <a:rPr lang="it" sz="800" u="sng">
                <a:solidFill>
                  <a:schemeClr val="hlink"/>
                </a:solidFill>
                <a:hlinkClick r:id="rId4"/>
              </a:rPr>
              <a:t>So et al., 2019</a:t>
            </a:r>
            <a:r>
              <a:rPr lang="it" sz="800">
                <a:solidFill>
                  <a:schemeClr val="dk2"/>
                </a:solidFill>
              </a:rPr>
              <a:t>)</a:t>
            </a:r>
            <a:endParaRPr sz="800">
              <a:solidFill>
                <a:schemeClr val="dk2"/>
              </a:solidFill>
            </a:endParaRPr>
          </a:p>
        </p:txBody>
      </p:sp>
      <p:sp>
        <p:nvSpPr>
          <p:cNvPr id="382" name="Google Shape;382;p49"/>
          <p:cNvSpPr txBox="1"/>
          <p:nvPr/>
        </p:nvSpPr>
        <p:spPr>
          <a:xfrm>
            <a:off x="1149750" y="720375"/>
            <a:ext cx="461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1100">
                <a:solidFill>
                  <a:schemeClr val="dk1"/>
                </a:solidFill>
              </a:rPr>
              <a:t>WMT’14En-De Dataset</a:t>
            </a:r>
            <a:endParaRPr sz="1800">
              <a:solidFill>
                <a:schemeClr val="dk1"/>
              </a:solidFill>
            </a:endParaRPr>
          </a:p>
        </p:txBody>
      </p:sp>
      <p:sp>
        <p:nvSpPr>
          <p:cNvPr id="383" name="Google Shape;383;p49"/>
          <p:cNvSpPr txBox="1"/>
          <p:nvPr/>
        </p:nvSpPr>
        <p:spPr>
          <a:xfrm>
            <a:off x="4724450" y="720375"/>
            <a:ext cx="412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Validation Dataset</a:t>
            </a:r>
            <a:endParaRPr sz="1100">
              <a:solidFill>
                <a:schemeClr val="dk1"/>
              </a:solidFill>
            </a:endParaRPr>
          </a:p>
        </p:txBody>
      </p:sp>
      <p:sp>
        <p:nvSpPr>
          <p:cNvPr id="384" name="Google Shape;384;p49"/>
          <p:cNvSpPr txBox="1"/>
          <p:nvPr/>
        </p:nvSpPr>
        <p:spPr>
          <a:xfrm>
            <a:off x="5956675" y="720375"/>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Test Dataset</a:t>
            </a:r>
            <a:endParaRPr sz="1100">
              <a:solidFill>
                <a:schemeClr val="dk1"/>
              </a:solidFill>
            </a:endParaRPr>
          </a:p>
        </p:txBody>
      </p:sp>
      <p:sp>
        <p:nvSpPr>
          <p:cNvPr id="385" name="Google Shape;385;p49"/>
          <p:cNvSpPr/>
          <p:nvPr/>
        </p:nvSpPr>
        <p:spPr>
          <a:xfrm>
            <a:off x="852750" y="2741425"/>
            <a:ext cx="7438500" cy="192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136350" y="111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Results</a:t>
            </a:r>
            <a:endParaRPr/>
          </a:p>
        </p:txBody>
      </p:sp>
      <p:sp>
        <p:nvSpPr>
          <p:cNvPr id="391" name="Google Shape;39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92" name="Google Shape;392;p50"/>
          <p:cNvPicPr preferRelativeResize="0"/>
          <p:nvPr/>
        </p:nvPicPr>
        <p:blipFill>
          <a:blip r:embed="rId3">
            <a:alphaModFix/>
          </a:blip>
          <a:stretch>
            <a:fillRect/>
          </a:stretch>
        </p:blipFill>
        <p:spPr>
          <a:xfrm>
            <a:off x="1029125" y="969725"/>
            <a:ext cx="7353300" cy="3571875"/>
          </a:xfrm>
          <a:prstGeom prst="rect">
            <a:avLst/>
          </a:prstGeom>
          <a:noFill/>
          <a:ln>
            <a:noFill/>
          </a:ln>
        </p:spPr>
      </p:pic>
      <p:sp>
        <p:nvSpPr>
          <p:cNvPr id="393" name="Google Shape;393;p50"/>
          <p:cNvSpPr txBox="1"/>
          <p:nvPr/>
        </p:nvSpPr>
        <p:spPr>
          <a:xfrm>
            <a:off x="-76650" y="4903825"/>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So et al., 2019</a:t>
            </a:r>
            <a:r>
              <a:rPr lang="it" sz="800">
                <a:solidFill>
                  <a:schemeClr val="dk2"/>
                </a:solidFill>
              </a:rPr>
              <a:t>)</a:t>
            </a:r>
            <a:endParaRPr sz="800">
              <a:solidFill>
                <a:schemeClr val="dk2"/>
              </a:solidFill>
            </a:endParaRPr>
          </a:p>
        </p:txBody>
      </p:sp>
      <p:sp>
        <p:nvSpPr>
          <p:cNvPr id="394" name="Google Shape;394;p50"/>
          <p:cNvSpPr txBox="1"/>
          <p:nvPr/>
        </p:nvSpPr>
        <p:spPr>
          <a:xfrm>
            <a:off x="1149750" y="720375"/>
            <a:ext cx="461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1100">
                <a:solidFill>
                  <a:schemeClr val="dk1"/>
                </a:solidFill>
              </a:rPr>
              <a:t>WMT’14En-De Dataset</a:t>
            </a:r>
            <a:endParaRPr sz="1800">
              <a:solidFill>
                <a:schemeClr val="dk1"/>
              </a:solidFill>
            </a:endParaRPr>
          </a:p>
        </p:txBody>
      </p:sp>
      <p:sp>
        <p:nvSpPr>
          <p:cNvPr id="395" name="Google Shape;395;p50"/>
          <p:cNvSpPr txBox="1"/>
          <p:nvPr/>
        </p:nvSpPr>
        <p:spPr>
          <a:xfrm>
            <a:off x="4724450" y="720375"/>
            <a:ext cx="412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Validation Dataset</a:t>
            </a:r>
            <a:endParaRPr sz="1100">
              <a:solidFill>
                <a:schemeClr val="dk1"/>
              </a:solidFill>
            </a:endParaRPr>
          </a:p>
        </p:txBody>
      </p:sp>
      <p:sp>
        <p:nvSpPr>
          <p:cNvPr id="396" name="Google Shape;396;p50"/>
          <p:cNvSpPr txBox="1"/>
          <p:nvPr/>
        </p:nvSpPr>
        <p:spPr>
          <a:xfrm>
            <a:off x="5956675" y="720375"/>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Test Dataset</a:t>
            </a:r>
            <a:endParaRPr sz="1100">
              <a:solidFill>
                <a:schemeClr val="dk1"/>
              </a:solidFill>
            </a:endParaRPr>
          </a:p>
        </p:txBody>
      </p:sp>
      <p:sp>
        <p:nvSpPr>
          <p:cNvPr id="397" name="Google Shape;397;p50"/>
          <p:cNvSpPr/>
          <p:nvPr/>
        </p:nvSpPr>
        <p:spPr>
          <a:xfrm>
            <a:off x="564150" y="3820900"/>
            <a:ext cx="8457000" cy="91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1"/>
          <p:cNvSpPr txBox="1"/>
          <p:nvPr>
            <p:ph type="title"/>
          </p:nvPr>
        </p:nvSpPr>
        <p:spPr>
          <a:xfrm>
            <a:off x="136350" y="111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Results</a:t>
            </a:r>
            <a:endParaRPr/>
          </a:p>
        </p:txBody>
      </p:sp>
      <p:sp>
        <p:nvSpPr>
          <p:cNvPr id="403" name="Google Shape;40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04" name="Google Shape;404;p51"/>
          <p:cNvPicPr preferRelativeResize="0"/>
          <p:nvPr/>
        </p:nvPicPr>
        <p:blipFill>
          <a:blip r:embed="rId3">
            <a:alphaModFix/>
          </a:blip>
          <a:stretch>
            <a:fillRect/>
          </a:stretch>
        </p:blipFill>
        <p:spPr>
          <a:xfrm>
            <a:off x="1029125" y="969725"/>
            <a:ext cx="7353300" cy="3571875"/>
          </a:xfrm>
          <a:prstGeom prst="rect">
            <a:avLst/>
          </a:prstGeom>
          <a:noFill/>
          <a:ln>
            <a:noFill/>
          </a:ln>
        </p:spPr>
      </p:pic>
      <p:sp>
        <p:nvSpPr>
          <p:cNvPr id="405" name="Google Shape;405;p51"/>
          <p:cNvSpPr txBox="1"/>
          <p:nvPr/>
        </p:nvSpPr>
        <p:spPr>
          <a:xfrm>
            <a:off x="-76650" y="4903825"/>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So et al., 2019</a:t>
            </a:r>
            <a:r>
              <a:rPr lang="it" sz="800">
                <a:solidFill>
                  <a:schemeClr val="dk2"/>
                </a:solidFill>
              </a:rPr>
              <a:t>)</a:t>
            </a:r>
            <a:endParaRPr sz="800">
              <a:solidFill>
                <a:schemeClr val="dk2"/>
              </a:solidFill>
            </a:endParaRPr>
          </a:p>
        </p:txBody>
      </p:sp>
      <p:sp>
        <p:nvSpPr>
          <p:cNvPr id="406" name="Google Shape;406;p51"/>
          <p:cNvSpPr txBox="1"/>
          <p:nvPr/>
        </p:nvSpPr>
        <p:spPr>
          <a:xfrm>
            <a:off x="1149750" y="720375"/>
            <a:ext cx="461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1100">
                <a:solidFill>
                  <a:schemeClr val="dk1"/>
                </a:solidFill>
              </a:rPr>
              <a:t>WMT’14En-De Dataset</a:t>
            </a:r>
            <a:endParaRPr sz="1800">
              <a:solidFill>
                <a:schemeClr val="dk1"/>
              </a:solidFill>
            </a:endParaRPr>
          </a:p>
        </p:txBody>
      </p:sp>
      <p:sp>
        <p:nvSpPr>
          <p:cNvPr id="407" name="Google Shape;407;p51"/>
          <p:cNvSpPr txBox="1"/>
          <p:nvPr/>
        </p:nvSpPr>
        <p:spPr>
          <a:xfrm>
            <a:off x="4724450" y="720375"/>
            <a:ext cx="412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Validation Dataset</a:t>
            </a:r>
            <a:endParaRPr sz="1100">
              <a:solidFill>
                <a:schemeClr val="dk1"/>
              </a:solidFill>
            </a:endParaRPr>
          </a:p>
        </p:txBody>
      </p:sp>
      <p:sp>
        <p:nvSpPr>
          <p:cNvPr id="408" name="Google Shape;408;p51"/>
          <p:cNvSpPr txBox="1"/>
          <p:nvPr/>
        </p:nvSpPr>
        <p:spPr>
          <a:xfrm>
            <a:off x="5956675" y="720375"/>
            <a:ext cx="31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Test Dataset</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195875" y="530150"/>
            <a:ext cx="10566600" cy="9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2500"/>
              <a:t> Neural Architecture Search(NAS)</a:t>
            </a:r>
            <a:r>
              <a:rPr lang="it"/>
              <a:t> </a:t>
            </a:r>
            <a:endParaRPr/>
          </a:p>
        </p:txBody>
      </p:sp>
      <p:sp>
        <p:nvSpPr>
          <p:cNvPr id="80" name="Google Shape;80;p16"/>
          <p:cNvSpPr txBox="1"/>
          <p:nvPr/>
        </p:nvSpPr>
        <p:spPr>
          <a:xfrm>
            <a:off x="-75125" y="-333275"/>
            <a:ext cx="554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81" name="Google Shape;81;p16"/>
          <p:cNvSpPr txBox="1"/>
          <p:nvPr/>
        </p:nvSpPr>
        <p:spPr>
          <a:xfrm>
            <a:off x="893425" y="2137725"/>
            <a:ext cx="75249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Automated search for optimal Transformer architectures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Enhanced model’s performance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Optimize Resource Utilization </a:t>
            </a:r>
            <a:endParaRPr sz="1800">
              <a:solidFill>
                <a:schemeClr val="dk1"/>
              </a:solidFill>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2"/>
          <p:cNvSpPr txBox="1"/>
          <p:nvPr>
            <p:ph type="title"/>
          </p:nvPr>
        </p:nvSpPr>
        <p:spPr>
          <a:xfrm>
            <a:off x="134275" y="239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Results </a:t>
            </a:r>
            <a:endParaRPr/>
          </a:p>
        </p:txBody>
      </p:sp>
      <p:sp>
        <p:nvSpPr>
          <p:cNvPr id="414" name="Google Shape;41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15" name="Google Shape;415;p52"/>
          <p:cNvPicPr preferRelativeResize="0"/>
          <p:nvPr/>
        </p:nvPicPr>
        <p:blipFill rotWithShape="1">
          <a:blip r:embed="rId3">
            <a:alphaModFix/>
          </a:blip>
          <a:srcRect b="65897" l="0" r="0" t="0"/>
          <a:stretch/>
        </p:blipFill>
        <p:spPr>
          <a:xfrm>
            <a:off x="50800" y="1560513"/>
            <a:ext cx="8839200" cy="1029076"/>
          </a:xfrm>
          <a:prstGeom prst="rect">
            <a:avLst/>
          </a:prstGeom>
          <a:noFill/>
          <a:ln>
            <a:noFill/>
          </a:ln>
        </p:spPr>
      </p:pic>
      <p:sp>
        <p:nvSpPr>
          <p:cNvPr id="416" name="Google Shape;416;p52"/>
          <p:cNvSpPr txBox="1"/>
          <p:nvPr/>
        </p:nvSpPr>
        <p:spPr>
          <a:xfrm>
            <a:off x="0" y="4835700"/>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So et al., 2019</a:t>
            </a:r>
            <a:r>
              <a:rPr lang="it" sz="800">
                <a:solidFill>
                  <a:schemeClr val="dk2"/>
                </a:solidFill>
              </a:rPr>
              <a:t>)</a:t>
            </a:r>
            <a:endParaRPr sz="800">
              <a:solidFill>
                <a:schemeClr val="dk2"/>
              </a:solidFill>
            </a:endParaRPr>
          </a:p>
        </p:txBody>
      </p:sp>
      <p:sp>
        <p:nvSpPr>
          <p:cNvPr id="417" name="Google Shape;417;p52"/>
          <p:cNvSpPr txBox="1"/>
          <p:nvPr/>
        </p:nvSpPr>
        <p:spPr>
          <a:xfrm>
            <a:off x="4519925" y="1813513"/>
            <a:ext cx="152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Validation Dataset</a:t>
            </a:r>
            <a:endParaRPr sz="1100">
              <a:solidFill>
                <a:schemeClr val="dk1"/>
              </a:solidFill>
            </a:endParaRPr>
          </a:p>
        </p:txBody>
      </p:sp>
      <p:sp>
        <p:nvSpPr>
          <p:cNvPr id="418" name="Google Shape;418;p52"/>
          <p:cNvSpPr txBox="1"/>
          <p:nvPr/>
        </p:nvSpPr>
        <p:spPr>
          <a:xfrm>
            <a:off x="7190425" y="1813513"/>
            <a:ext cx="462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Test Dataset </a:t>
            </a:r>
            <a:endParaRPr sz="1100">
              <a:solidFill>
                <a:schemeClr val="dk1"/>
              </a:solidFill>
            </a:endParaRPr>
          </a:p>
        </p:txBody>
      </p:sp>
      <p:pic>
        <p:nvPicPr>
          <p:cNvPr id="419" name="Google Shape;419;p52"/>
          <p:cNvPicPr preferRelativeResize="0"/>
          <p:nvPr/>
        </p:nvPicPr>
        <p:blipFill rotWithShape="1">
          <a:blip r:embed="rId3">
            <a:alphaModFix/>
          </a:blip>
          <a:srcRect b="0" l="0" r="0" t="54183"/>
          <a:stretch/>
        </p:blipFill>
        <p:spPr>
          <a:xfrm>
            <a:off x="96175" y="2532458"/>
            <a:ext cx="8839200" cy="1382550"/>
          </a:xfrm>
          <a:prstGeom prst="rect">
            <a:avLst/>
          </a:prstGeom>
          <a:noFill/>
          <a:ln>
            <a:noFill/>
          </a:ln>
        </p:spPr>
      </p:pic>
      <p:sp>
        <p:nvSpPr>
          <p:cNvPr id="420" name="Google Shape;420;p52"/>
          <p:cNvSpPr/>
          <p:nvPr/>
        </p:nvSpPr>
        <p:spPr>
          <a:xfrm>
            <a:off x="-16325" y="3450775"/>
            <a:ext cx="8998800" cy="62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ph type="title"/>
          </p:nvPr>
        </p:nvSpPr>
        <p:spPr>
          <a:xfrm>
            <a:off x="134275" y="239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Results </a:t>
            </a:r>
            <a:endParaRPr/>
          </a:p>
        </p:txBody>
      </p:sp>
      <p:sp>
        <p:nvSpPr>
          <p:cNvPr id="426" name="Google Shape;42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27" name="Google Shape;427;p53"/>
          <p:cNvPicPr preferRelativeResize="0"/>
          <p:nvPr/>
        </p:nvPicPr>
        <p:blipFill rotWithShape="1">
          <a:blip r:embed="rId3">
            <a:alphaModFix/>
          </a:blip>
          <a:srcRect b="65897" l="0" r="0" t="0"/>
          <a:stretch/>
        </p:blipFill>
        <p:spPr>
          <a:xfrm>
            <a:off x="50800" y="1560513"/>
            <a:ext cx="8839200" cy="1029076"/>
          </a:xfrm>
          <a:prstGeom prst="rect">
            <a:avLst/>
          </a:prstGeom>
          <a:noFill/>
          <a:ln>
            <a:noFill/>
          </a:ln>
        </p:spPr>
      </p:pic>
      <p:sp>
        <p:nvSpPr>
          <p:cNvPr id="428" name="Google Shape;428;p53"/>
          <p:cNvSpPr txBox="1"/>
          <p:nvPr/>
        </p:nvSpPr>
        <p:spPr>
          <a:xfrm>
            <a:off x="0" y="4835700"/>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So et al., 2019</a:t>
            </a:r>
            <a:r>
              <a:rPr lang="it" sz="800">
                <a:solidFill>
                  <a:schemeClr val="dk2"/>
                </a:solidFill>
              </a:rPr>
              <a:t>)</a:t>
            </a:r>
            <a:endParaRPr sz="800">
              <a:solidFill>
                <a:schemeClr val="dk2"/>
              </a:solidFill>
            </a:endParaRPr>
          </a:p>
        </p:txBody>
      </p:sp>
      <p:sp>
        <p:nvSpPr>
          <p:cNvPr id="429" name="Google Shape;429;p53"/>
          <p:cNvSpPr txBox="1"/>
          <p:nvPr/>
        </p:nvSpPr>
        <p:spPr>
          <a:xfrm>
            <a:off x="4519925" y="1813513"/>
            <a:ext cx="152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Validation Dataset</a:t>
            </a:r>
            <a:endParaRPr sz="1100">
              <a:solidFill>
                <a:schemeClr val="dk1"/>
              </a:solidFill>
            </a:endParaRPr>
          </a:p>
        </p:txBody>
      </p:sp>
      <p:sp>
        <p:nvSpPr>
          <p:cNvPr id="430" name="Google Shape;430;p53"/>
          <p:cNvSpPr txBox="1"/>
          <p:nvPr/>
        </p:nvSpPr>
        <p:spPr>
          <a:xfrm>
            <a:off x="7190425" y="1813513"/>
            <a:ext cx="462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Test Dataset </a:t>
            </a:r>
            <a:endParaRPr sz="1100">
              <a:solidFill>
                <a:schemeClr val="dk1"/>
              </a:solidFill>
            </a:endParaRPr>
          </a:p>
        </p:txBody>
      </p:sp>
      <p:pic>
        <p:nvPicPr>
          <p:cNvPr id="431" name="Google Shape;431;p53"/>
          <p:cNvPicPr preferRelativeResize="0"/>
          <p:nvPr/>
        </p:nvPicPr>
        <p:blipFill rotWithShape="1">
          <a:blip r:embed="rId3">
            <a:alphaModFix/>
          </a:blip>
          <a:srcRect b="0" l="0" r="0" t="54183"/>
          <a:stretch/>
        </p:blipFill>
        <p:spPr>
          <a:xfrm>
            <a:off x="96175" y="2532458"/>
            <a:ext cx="8839200" cy="1382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type="title"/>
          </p:nvPr>
        </p:nvSpPr>
        <p:spPr>
          <a:xfrm>
            <a:off x="194800" y="144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Summary </a:t>
            </a:r>
            <a:endParaRPr/>
          </a:p>
        </p:txBody>
      </p:sp>
      <p:sp>
        <p:nvSpPr>
          <p:cNvPr id="437" name="Google Shape;437;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38" name="Google Shape;438;p54"/>
          <p:cNvSpPr txBox="1"/>
          <p:nvPr/>
        </p:nvSpPr>
        <p:spPr>
          <a:xfrm>
            <a:off x="1681900" y="1309725"/>
            <a:ext cx="6478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Novel Search Space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Progressive Dynamic Hurdle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Consistent</a:t>
            </a:r>
            <a:r>
              <a:rPr lang="it" sz="1800">
                <a:solidFill>
                  <a:schemeClr val="dk1"/>
                </a:solidFill>
              </a:rPr>
              <a:t> improvement on Language Tasks</a:t>
            </a:r>
            <a:endParaRPr sz="18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Transformers: BERT</a:t>
            </a:r>
            <a:endParaRPr/>
          </a:p>
        </p:txBody>
      </p:sp>
      <p:pic>
        <p:nvPicPr>
          <p:cNvPr id="444" name="Google Shape;444;p55"/>
          <p:cNvPicPr preferRelativeResize="0"/>
          <p:nvPr/>
        </p:nvPicPr>
        <p:blipFill>
          <a:blip r:embed="rId3">
            <a:alphaModFix/>
          </a:blip>
          <a:stretch>
            <a:fillRect/>
          </a:stretch>
        </p:blipFill>
        <p:spPr>
          <a:xfrm>
            <a:off x="6417550" y="349000"/>
            <a:ext cx="2457442" cy="3820976"/>
          </a:xfrm>
          <a:prstGeom prst="rect">
            <a:avLst/>
          </a:prstGeom>
          <a:noFill/>
          <a:ln>
            <a:noFill/>
          </a:ln>
        </p:spPr>
      </p:pic>
      <p:sp>
        <p:nvSpPr>
          <p:cNvPr id="445" name="Google Shape;445;p55"/>
          <p:cNvSpPr txBox="1"/>
          <p:nvPr/>
        </p:nvSpPr>
        <p:spPr>
          <a:xfrm>
            <a:off x="0" y="4902650"/>
            <a:ext cx="403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accent5"/>
                </a:solidFill>
                <a:hlinkClick r:id="rId4">
                  <a:extLst>
                    <a:ext uri="{A12FA001-AC4F-418D-AE19-62706E023703}">
                      <ahyp:hlinkClr val="tx"/>
                    </a:ext>
                  </a:extLst>
                </a:hlinkClick>
              </a:rPr>
              <a:t>Vaswani et al., 2017</a:t>
            </a:r>
            <a:r>
              <a:rPr lang="it" sz="800">
                <a:solidFill>
                  <a:schemeClr val="dk2"/>
                </a:solidFill>
              </a:rPr>
              <a:t>)</a:t>
            </a:r>
            <a:endParaRPr sz="800">
              <a:solidFill>
                <a:schemeClr val="dk2"/>
              </a:solidFill>
            </a:endParaRPr>
          </a:p>
        </p:txBody>
      </p:sp>
      <p:sp>
        <p:nvSpPr>
          <p:cNvPr id="446" name="Google Shape;446;p55"/>
          <p:cNvSpPr txBox="1"/>
          <p:nvPr/>
        </p:nvSpPr>
        <p:spPr>
          <a:xfrm>
            <a:off x="348375" y="1203500"/>
            <a:ext cx="62898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BERT (Bidirectional Encoder Representations from Transformers) is a transformer-based model designed by Google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Multiple layers of Transformer encoders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BERT's ability to generate contextualized word embeddings has set new benchmarks for many NLP tasks</a:t>
            </a:r>
            <a:endParaRPr sz="1800">
              <a:solidFill>
                <a:schemeClr val="dk1"/>
              </a:solidFill>
            </a:endParaRPr>
          </a:p>
        </p:txBody>
      </p:sp>
      <p:sp>
        <p:nvSpPr>
          <p:cNvPr id="447" name="Google Shape;44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6"/>
          <p:cNvSpPr txBox="1"/>
          <p:nvPr>
            <p:ph type="title"/>
          </p:nvPr>
        </p:nvSpPr>
        <p:spPr>
          <a:xfrm>
            <a:off x="178350" y="169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a:t>
            </a:r>
            <a:endParaRPr/>
          </a:p>
        </p:txBody>
      </p:sp>
      <p:sp>
        <p:nvSpPr>
          <p:cNvPr id="453" name="Google Shape;45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54" name="Google Shape;454;p56"/>
          <p:cNvSpPr txBox="1"/>
          <p:nvPr/>
        </p:nvSpPr>
        <p:spPr>
          <a:xfrm>
            <a:off x="28575" y="1263400"/>
            <a:ext cx="6984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HW-NAS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Goal of NAS-BERT: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Efficient task-agnostic BERT models with different size and hardware constraints</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455" name="Google Shape;455;p56"/>
          <p:cNvPicPr preferRelativeResize="0"/>
          <p:nvPr/>
        </p:nvPicPr>
        <p:blipFill rotWithShape="1">
          <a:blip r:embed="rId3">
            <a:alphaModFix/>
          </a:blip>
          <a:srcRect b="0" l="3086" r="3095" t="0"/>
          <a:stretch/>
        </p:blipFill>
        <p:spPr>
          <a:xfrm>
            <a:off x="7012875" y="312975"/>
            <a:ext cx="2305600" cy="3820976"/>
          </a:xfrm>
          <a:prstGeom prst="rect">
            <a:avLst/>
          </a:prstGeom>
          <a:noFill/>
          <a:ln>
            <a:noFill/>
          </a:ln>
        </p:spPr>
      </p:pic>
      <p:sp>
        <p:nvSpPr>
          <p:cNvPr id="456" name="Google Shape;456;p56"/>
          <p:cNvSpPr txBox="1"/>
          <p:nvPr/>
        </p:nvSpPr>
        <p:spPr>
          <a:xfrm>
            <a:off x="-38200" y="4835700"/>
            <a:ext cx="403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a:t>
            </a:r>
            <a:r>
              <a:rPr lang="it" sz="800">
                <a:solidFill>
                  <a:schemeClr val="dk2"/>
                </a:solidFill>
              </a:rPr>
              <a:t>mage: (</a:t>
            </a:r>
            <a:r>
              <a:rPr lang="it" sz="800" u="sng">
                <a:solidFill>
                  <a:schemeClr val="accent5"/>
                </a:solidFill>
                <a:hlinkClick r:id="rId4">
                  <a:extLst>
                    <a:ext uri="{A12FA001-AC4F-418D-AE19-62706E023703}">
                      <ahyp:hlinkClr val="tx"/>
                    </a:ext>
                  </a:extLst>
                </a:hlinkClick>
              </a:rPr>
              <a:t>Vaswani et al., 2017</a:t>
            </a:r>
            <a:r>
              <a:rPr lang="it" sz="800">
                <a:solidFill>
                  <a:schemeClr val="dk2"/>
                </a:solidFill>
              </a:rPr>
              <a:t>)</a:t>
            </a:r>
            <a:endParaRPr sz="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7"/>
          <p:cNvSpPr txBox="1"/>
          <p:nvPr>
            <p:ph type="title"/>
          </p:nvPr>
        </p:nvSpPr>
        <p:spPr>
          <a:xfrm>
            <a:off x="152525" y="176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Search Space</a:t>
            </a:r>
            <a:endParaRPr/>
          </a:p>
        </p:txBody>
      </p:sp>
      <p:sp>
        <p:nvSpPr>
          <p:cNvPr id="462" name="Google Shape;46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63" name="Google Shape;463;p57"/>
          <p:cNvSpPr txBox="1"/>
          <p:nvPr/>
        </p:nvSpPr>
        <p:spPr>
          <a:xfrm>
            <a:off x="493425" y="892675"/>
            <a:ext cx="4825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Chain Structure</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Operations: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464" name="Google Shape;464;p57"/>
          <p:cNvPicPr preferRelativeResize="0"/>
          <p:nvPr/>
        </p:nvPicPr>
        <p:blipFill>
          <a:blip r:embed="rId3">
            <a:alphaModFix/>
          </a:blip>
          <a:stretch>
            <a:fillRect/>
          </a:stretch>
        </p:blipFill>
        <p:spPr>
          <a:xfrm>
            <a:off x="1125325" y="2273675"/>
            <a:ext cx="6788200" cy="2221676"/>
          </a:xfrm>
          <a:prstGeom prst="rect">
            <a:avLst/>
          </a:prstGeom>
          <a:noFill/>
          <a:ln>
            <a:noFill/>
          </a:ln>
        </p:spPr>
      </p:pic>
      <p:sp>
        <p:nvSpPr>
          <p:cNvPr id="465" name="Google Shape;465;p57"/>
          <p:cNvSpPr txBox="1"/>
          <p:nvPr/>
        </p:nvSpPr>
        <p:spPr>
          <a:xfrm>
            <a:off x="0" y="4863775"/>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8"/>
          <p:cNvSpPr txBox="1"/>
          <p:nvPr>
            <p:ph type="title"/>
          </p:nvPr>
        </p:nvSpPr>
        <p:spPr>
          <a:xfrm>
            <a:off x="168075" y="27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Search Space </a:t>
            </a:r>
            <a:endParaRPr/>
          </a:p>
          <a:p>
            <a:pPr indent="0" lvl="0" marL="0" rtl="0" algn="l">
              <a:spcBef>
                <a:spcPts val="0"/>
              </a:spcBef>
              <a:spcAft>
                <a:spcPts val="0"/>
              </a:spcAft>
              <a:buNone/>
            </a:pPr>
            <a:r>
              <a:t/>
            </a:r>
            <a:endParaRPr/>
          </a:p>
        </p:txBody>
      </p:sp>
      <p:sp>
        <p:nvSpPr>
          <p:cNvPr id="471" name="Google Shape;471;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72" name="Google Shape;472;p58"/>
          <p:cNvSpPr txBox="1"/>
          <p:nvPr/>
        </p:nvSpPr>
        <p:spPr>
          <a:xfrm>
            <a:off x="325050" y="1005425"/>
            <a:ext cx="35694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One shot models </a:t>
            </a:r>
            <a:endParaRPr sz="1800">
              <a:solidFill>
                <a:schemeClr val="dk1"/>
              </a:solidFill>
            </a:endParaRPr>
          </a:p>
        </p:txBody>
      </p:sp>
      <p:pic>
        <p:nvPicPr>
          <p:cNvPr id="473" name="Google Shape;473;p58"/>
          <p:cNvPicPr preferRelativeResize="0"/>
          <p:nvPr/>
        </p:nvPicPr>
        <p:blipFill>
          <a:blip r:embed="rId3">
            <a:alphaModFix/>
          </a:blip>
          <a:stretch>
            <a:fillRect/>
          </a:stretch>
        </p:blipFill>
        <p:spPr>
          <a:xfrm>
            <a:off x="360675" y="1581725"/>
            <a:ext cx="3533775" cy="2771775"/>
          </a:xfrm>
          <a:prstGeom prst="rect">
            <a:avLst/>
          </a:prstGeom>
          <a:noFill/>
          <a:ln>
            <a:noFill/>
          </a:ln>
        </p:spPr>
      </p:pic>
      <p:pic>
        <p:nvPicPr>
          <p:cNvPr id="474" name="Google Shape;474;p58"/>
          <p:cNvPicPr preferRelativeResize="0"/>
          <p:nvPr/>
        </p:nvPicPr>
        <p:blipFill>
          <a:blip r:embed="rId4">
            <a:alphaModFix/>
          </a:blip>
          <a:stretch>
            <a:fillRect/>
          </a:stretch>
        </p:blipFill>
        <p:spPr>
          <a:xfrm>
            <a:off x="4681850" y="1581725"/>
            <a:ext cx="3838575" cy="2771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ph type="title"/>
          </p:nvPr>
        </p:nvSpPr>
        <p:spPr>
          <a:xfrm>
            <a:off x="100050" y="67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Training </a:t>
            </a:r>
            <a:endParaRPr/>
          </a:p>
        </p:txBody>
      </p:sp>
      <p:sp>
        <p:nvSpPr>
          <p:cNvPr id="480" name="Google Shape;48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81" name="Google Shape;481;p59"/>
          <p:cNvSpPr txBox="1"/>
          <p:nvPr/>
        </p:nvSpPr>
        <p:spPr>
          <a:xfrm>
            <a:off x="348825" y="1337725"/>
            <a:ext cx="3850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Knowledge distillation</a:t>
            </a:r>
            <a:endParaRPr sz="1800">
              <a:solidFill>
                <a:schemeClr val="dk1"/>
              </a:solidFill>
            </a:endParaRPr>
          </a:p>
        </p:txBody>
      </p:sp>
      <p:pic>
        <p:nvPicPr>
          <p:cNvPr id="482" name="Google Shape;482;p59"/>
          <p:cNvPicPr preferRelativeResize="0"/>
          <p:nvPr/>
        </p:nvPicPr>
        <p:blipFill>
          <a:blip r:embed="rId3">
            <a:alphaModFix/>
          </a:blip>
          <a:stretch>
            <a:fillRect/>
          </a:stretch>
        </p:blipFill>
        <p:spPr>
          <a:xfrm>
            <a:off x="6548425" y="268850"/>
            <a:ext cx="1924020" cy="2905400"/>
          </a:xfrm>
          <a:prstGeom prst="rect">
            <a:avLst/>
          </a:prstGeom>
          <a:noFill/>
          <a:ln>
            <a:noFill/>
          </a:ln>
        </p:spPr>
      </p:pic>
      <p:sp>
        <p:nvSpPr>
          <p:cNvPr id="483" name="Google Shape;483;p59"/>
          <p:cNvSpPr txBox="1"/>
          <p:nvPr/>
        </p:nvSpPr>
        <p:spPr>
          <a:xfrm>
            <a:off x="0" y="4863775"/>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Images: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pic>
        <p:nvPicPr>
          <p:cNvPr id="484" name="Google Shape;484;p59"/>
          <p:cNvPicPr preferRelativeResize="0"/>
          <p:nvPr/>
        </p:nvPicPr>
        <p:blipFill>
          <a:blip r:embed="rId5">
            <a:alphaModFix/>
          </a:blip>
          <a:stretch>
            <a:fillRect/>
          </a:stretch>
        </p:blipFill>
        <p:spPr>
          <a:xfrm>
            <a:off x="621675" y="2671800"/>
            <a:ext cx="4732898" cy="2253000"/>
          </a:xfrm>
          <a:prstGeom prst="rect">
            <a:avLst/>
          </a:prstGeom>
          <a:noFill/>
          <a:ln>
            <a:noFill/>
          </a:ln>
        </p:spPr>
      </p:pic>
      <p:sp>
        <p:nvSpPr>
          <p:cNvPr id="485" name="Google Shape;485;p59"/>
          <p:cNvSpPr txBox="1"/>
          <p:nvPr/>
        </p:nvSpPr>
        <p:spPr>
          <a:xfrm>
            <a:off x="348825" y="700100"/>
            <a:ext cx="65334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Block wise search: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N = 4 blocks each with 6 layers </a:t>
            </a:r>
            <a:endParaRPr sz="1800">
              <a:solidFill>
                <a:schemeClr val="dk2"/>
              </a:solidFill>
            </a:endParaRPr>
          </a:p>
        </p:txBody>
      </p:sp>
      <p:sp>
        <p:nvSpPr>
          <p:cNvPr id="486" name="Google Shape;486;p59"/>
          <p:cNvSpPr txBox="1"/>
          <p:nvPr/>
        </p:nvSpPr>
        <p:spPr>
          <a:xfrm>
            <a:off x="360075" y="1598738"/>
            <a:ext cx="38277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Progressive shrinking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Hardware constraint: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Latency</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ph type="title"/>
          </p:nvPr>
        </p:nvSpPr>
        <p:spPr>
          <a:xfrm>
            <a:off x="37975" y="55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Architecture </a:t>
            </a:r>
            <a:endParaRPr/>
          </a:p>
        </p:txBody>
      </p:sp>
      <p:sp>
        <p:nvSpPr>
          <p:cNvPr id="492" name="Google Shape;492;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93" name="Google Shape;493;p60"/>
          <p:cNvPicPr preferRelativeResize="0"/>
          <p:nvPr/>
        </p:nvPicPr>
        <p:blipFill rotWithShape="1">
          <a:blip r:embed="rId3">
            <a:alphaModFix/>
          </a:blip>
          <a:srcRect b="84378" l="0" r="0" t="0"/>
          <a:stretch/>
        </p:blipFill>
        <p:spPr>
          <a:xfrm>
            <a:off x="811675" y="1400625"/>
            <a:ext cx="6030925" cy="661926"/>
          </a:xfrm>
          <a:prstGeom prst="rect">
            <a:avLst/>
          </a:prstGeom>
          <a:noFill/>
          <a:ln>
            <a:noFill/>
          </a:ln>
        </p:spPr>
      </p:pic>
      <p:sp>
        <p:nvSpPr>
          <p:cNvPr id="494" name="Google Shape;494;p60"/>
          <p:cNvSpPr txBox="1"/>
          <p:nvPr/>
        </p:nvSpPr>
        <p:spPr>
          <a:xfrm>
            <a:off x="6924400" y="186700"/>
            <a:ext cx="396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rPr>
              <a:t>E: Embedding </a:t>
            </a:r>
            <a:endParaRPr sz="1200">
              <a:solidFill>
                <a:schemeClr val="dk1"/>
              </a:solidFill>
            </a:endParaRPr>
          </a:p>
          <a:p>
            <a:pPr indent="0" lvl="0" marL="0" rtl="0" algn="l">
              <a:spcBef>
                <a:spcPts val="0"/>
              </a:spcBef>
              <a:spcAft>
                <a:spcPts val="0"/>
              </a:spcAft>
              <a:buNone/>
            </a:pPr>
            <a:r>
              <a:rPr lang="it" sz="1200">
                <a:solidFill>
                  <a:schemeClr val="dk1"/>
                </a:solidFill>
              </a:rPr>
              <a:t>M: MHA </a:t>
            </a:r>
            <a:endParaRPr sz="1200">
              <a:solidFill>
                <a:schemeClr val="dk1"/>
              </a:solidFill>
            </a:endParaRPr>
          </a:p>
          <a:p>
            <a:pPr indent="0" lvl="0" marL="0" rtl="0" algn="l">
              <a:spcBef>
                <a:spcPts val="0"/>
              </a:spcBef>
              <a:spcAft>
                <a:spcPts val="0"/>
              </a:spcAft>
              <a:buNone/>
            </a:pPr>
            <a:r>
              <a:rPr lang="it" sz="1200">
                <a:solidFill>
                  <a:schemeClr val="dk1"/>
                </a:solidFill>
              </a:rPr>
              <a:t>F: FFN </a:t>
            </a:r>
            <a:endParaRPr sz="1200">
              <a:solidFill>
                <a:schemeClr val="dk1"/>
              </a:solidFill>
            </a:endParaRPr>
          </a:p>
          <a:p>
            <a:pPr indent="0" lvl="0" marL="0" rtl="0" algn="l">
              <a:spcBef>
                <a:spcPts val="0"/>
              </a:spcBef>
              <a:spcAft>
                <a:spcPts val="0"/>
              </a:spcAft>
              <a:buNone/>
            </a:pPr>
            <a:r>
              <a:rPr lang="it" sz="1200">
                <a:solidFill>
                  <a:schemeClr val="dk1"/>
                </a:solidFill>
              </a:rPr>
              <a:t>Sn: </a:t>
            </a:r>
            <a:r>
              <a:rPr lang="it" sz="1200">
                <a:solidFill>
                  <a:schemeClr val="dk1"/>
                </a:solidFill>
              </a:rPr>
              <a:t>Separable</a:t>
            </a:r>
            <a:r>
              <a:rPr lang="it" sz="1200">
                <a:solidFill>
                  <a:schemeClr val="dk1"/>
                </a:solidFill>
              </a:rPr>
              <a:t> Convolution </a:t>
            </a:r>
            <a:endParaRPr sz="1200">
              <a:solidFill>
                <a:schemeClr val="dk1"/>
              </a:solidFill>
            </a:endParaRPr>
          </a:p>
          <a:p>
            <a:pPr indent="0" lvl="0" marL="0" rtl="0" algn="l">
              <a:spcBef>
                <a:spcPts val="0"/>
              </a:spcBef>
              <a:spcAft>
                <a:spcPts val="0"/>
              </a:spcAft>
              <a:buNone/>
            </a:pPr>
            <a:r>
              <a:rPr lang="it" sz="1200">
                <a:solidFill>
                  <a:schemeClr val="dk1"/>
                </a:solidFill>
              </a:rPr>
              <a:t>with kernel n </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88100" y="186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Architecture </a:t>
            </a:r>
            <a:endParaRPr/>
          </a:p>
        </p:txBody>
      </p:sp>
      <p:sp>
        <p:nvSpPr>
          <p:cNvPr id="500" name="Google Shape;50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01" name="Google Shape;501;p61"/>
          <p:cNvPicPr preferRelativeResize="0"/>
          <p:nvPr/>
        </p:nvPicPr>
        <p:blipFill rotWithShape="1">
          <a:blip r:embed="rId3">
            <a:alphaModFix/>
          </a:blip>
          <a:srcRect b="84378" l="0" r="0" t="0"/>
          <a:stretch/>
        </p:blipFill>
        <p:spPr>
          <a:xfrm>
            <a:off x="893475" y="1364825"/>
            <a:ext cx="6030925" cy="661926"/>
          </a:xfrm>
          <a:prstGeom prst="rect">
            <a:avLst/>
          </a:prstGeom>
          <a:noFill/>
          <a:ln>
            <a:noFill/>
          </a:ln>
        </p:spPr>
      </p:pic>
      <p:sp>
        <p:nvSpPr>
          <p:cNvPr id="502" name="Google Shape;502;p61"/>
          <p:cNvSpPr txBox="1"/>
          <p:nvPr/>
        </p:nvSpPr>
        <p:spPr>
          <a:xfrm>
            <a:off x="6924400" y="186700"/>
            <a:ext cx="396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rPr>
              <a:t>E: Embedding </a:t>
            </a:r>
            <a:endParaRPr sz="1200">
              <a:solidFill>
                <a:schemeClr val="dk1"/>
              </a:solidFill>
            </a:endParaRPr>
          </a:p>
          <a:p>
            <a:pPr indent="0" lvl="0" marL="0" rtl="0" algn="l">
              <a:spcBef>
                <a:spcPts val="0"/>
              </a:spcBef>
              <a:spcAft>
                <a:spcPts val="0"/>
              </a:spcAft>
              <a:buNone/>
            </a:pPr>
            <a:r>
              <a:rPr lang="it" sz="1200">
                <a:solidFill>
                  <a:schemeClr val="dk1"/>
                </a:solidFill>
              </a:rPr>
              <a:t>M: MHA </a:t>
            </a:r>
            <a:endParaRPr sz="1200">
              <a:solidFill>
                <a:schemeClr val="dk1"/>
              </a:solidFill>
            </a:endParaRPr>
          </a:p>
          <a:p>
            <a:pPr indent="0" lvl="0" marL="0" rtl="0" algn="l">
              <a:spcBef>
                <a:spcPts val="0"/>
              </a:spcBef>
              <a:spcAft>
                <a:spcPts val="0"/>
              </a:spcAft>
              <a:buNone/>
            </a:pPr>
            <a:r>
              <a:rPr lang="it" sz="1200">
                <a:solidFill>
                  <a:schemeClr val="dk1"/>
                </a:solidFill>
              </a:rPr>
              <a:t>F: FFN </a:t>
            </a:r>
            <a:endParaRPr sz="1200">
              <a:solidFill>
                <a:schemeClr val="dk1"/>
              </a:solidFill>
            </a:endParaRPr>
          </a:p>
          <a:p>
            <a:pPr indent="0" lvl="0" marL="0" rtl="0" algn="l">
              <a:spcBef>
                <a:spcPts val="0"/>
              </a:spcBef>
              <a:spcAft>
                <a:spcPts val="0"/>
              </a:spcAft>
              <a:buNone/>
            </a:pPr>
            <a:r>
              <a:rPr lang="it" sz="1200">
                <a:solidFill>
                  <a:schemeClr val="dk1"/>
                </a:solidFill>
              </a:rPr>
              <a:t>Sn: Separable Convolution </a:t>
            </a:r>
            <a:endParaRPr sz="1200">
              <a:solidFill>
                <a:schemeClr val="dk1"/>
              </a:solidFill>
            </a:endParaRPr>
          </a:p>
          <a:p>
            <a:pPr indent="0" lvl="0" marL="0" rtl="0" algn="l">
              <a:spcBef>
                <a:spcPts val="0"/>
              </a:spcBef>
              <a:spcAft>
                <a:spcPts val="0"/>
              </a:spcAft>
              <a:buNone/>
            </a:pPr>
            <a:r>
              <a:rPr lang="it" sz="1200">
                <a:solidFill>
                  <a:schemeClr val="dk1"/>
                </a:solidFill>
              </a:rPr>
              <a:t>with kernel n </a:t>
            </a:r>
            <a:endParaRPr sz="1200">
              <a:solidFill>
                <a:schemeClr val="dk1"/>
              </a:solidFill>
            </a:endParaRPr>
          </a:p>
        </p:txBody>
      </p:sp>
      <p:pic>
        <p:nvPicPr>
          <p:cNvPr id="503" name="Google Shape;503;p61"/>
          <p:cNvPicPr preferRelativeResize="0"/>
          <p:nvPr/>
        </p:nvPicPr>
        <p:blipFill rotWithShape="1">
          <a:blip r:embed="rId3">
            <a:alphaModFix/>
          </a:blip>
          <a:srcRect b="36034" l="0" r="0" t="55651"/>
          <a:stretch/>
        </p:blipFill>
        <p:spPr>
          <a:xfrm>
            <a:off x="893475" y="1982425"/>
            <a:ext cx="6030925" cy="352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AGENDA </a:t>
            </a:r>
            <a:endParaRPr/>
          </a:p>
        </p:txBody>
      </p:sp>
      <p:sp>
        <p:nvSpPr>
          <p:cNvPr id="88" name="Google Shape;88;p17"/>
          <p:cNvSpPr txBox="1"/>
          <p:nvPr/>
        </p:nvSpPr>
        <p:spPr>
          <a:xfrm>
            <a:off x="513975" y="1463875"/>
            <a:ext cx="55479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Transformers</a:t>
            </a:r>
            <a:r>
              <a:rPr lang="it" sz="1800">
                <a:solidFill>
                  <a:schemeClr val="dk1"/>
                </a:solidFill>
              </a:rPr>
              <a:t>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NAS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NAS for Transformers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Limitations &amp; Future Directions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800">
              <a:solidFill>
                <a:schemeClr val="dk1"/>
              </a:solidFill>
            </a:endParaRPr>
          </a:p>
        </p:txBody>
      </p:sp>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2"/>
          <p:cNvSpPr txBox="1"/>
          <p:nvPr>
            <p:ph type="title"/>
          </p:nvPr>
        </p:nvSpPr>
        <p:spPr>
          <a:xfrm>
            <a:off x="37975" y="55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Architecture </a:t>
            </a:r>
            <a:endParaRPr/>
          </a:p>
        </p:txBody>
      </p:sp>
      <p:sp>
        <p:nvSpPr>
          <p:cNvPr id="509" name="Google Shape;50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10" name="Google Shape;510;p62"/>
          <p:cNvPicPr preferRelativeResize="0"/>
          <p:nvPr/>
        </p:nvPicPr>
        <p:blipFill rotWithShape="1">
          <a:blip r:embed="rId3">
            <a:alphaModFix/>
          </a:blip>
          <a:srcRect b="84378" l="0" r="0" t="0"/>
          <a:stretch/>
        </p:blipFill>
        <p:spPr>
          <a:xfrm>
            <a:off x="846250" y="1434900"/>
            <a:ext cx="6030925" cy="661926"/>
          </a:xfrm>
          <a:prstGeom prst="rect">
            <a:avLst/>
          </a:prstGeom>
          <a:noFill/>
          <a:ln>
            <a:noFill/>
          </a:ln>
        </p:spPr>
      </p:pic>
      <p:sp>
        <p:nvSpPr>
          <p:cNvPr id="511" name="Google Shape;511;p62"/>
          <p:cNvSpPr txBox="1"/>
          <p:nvPr/>
        </p:nvSpPr>
        <p:spPr>
          <a:xfrm>
            <a:off x="6924400" y="186700"/>
            <a:ext cx="396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rPr>
              <a:t>E: Embedding </a:t>
            </a:r>
            <a:endParaRPr sz="1200">
              <a:solidFill>
                <a:schemeClr val="dk1"/>
              </a:solidFill>
            </a:endParaRPr>
          </a:p>
          <a:p>
            <a:pPr indent="0" lvl="0" marL="0" rtl="0" algn="l">
              <a:spcBef>
                <a:spcPts val="0"/>
              </a:spcBef>
              <a:spcAft>
                <a:spcPts val="0"/>
              </a:spcAft>
              <a:buNone/>
            </a:pPr>
            <a:r>
              <a:rPr lang="it" sz="1200">
                <a:solidFill>
                  <a:schemeClr val="dk1"/>
                </a:solidFill>
              </a:rPr>
              <a:t>M: MHA </a:t>
            </a:r>
            <a:endParaRPr sz="1200">
              <a:solidFill>
                <a:schemeClr val="dk1"/>
              </a:solidFill>
            </a:endParaRPr>
          </a:p>
          <a:p>
            <a:pPr indent="0" lvl="0" marL="0" rtl="0" algn="l">
              <a:spcBef>
                <a:spcPts val="0"/>
              </a:spcBef>
              <a:spcAft>
                <a:spcPts val="0"/>
              </a:spcAft>
              <a:buNone/>
            </a:pPr>
            <a:r>
              <a:rPr lang="it" sz="1200">
                <a:solidFill>
                  <a:schemeClr val="dk1"/>
                </a:solidFill>
              </a:rPr>
              <a:t>F: FFN </a:t>
            </a:r>
            <a:endParaRPr sz="1200">
              <a:solidFill>
                <a:schemeClr val="dk1"/>
              </a:solidFill>
            </a:endParaRPr>
          </a:p>
          <a:p>
            <a:pPr indent="0" lvl="0" marL="0" rtl="0" algn="l">
              <a:spcBef>
                <a:spcPts val="0"/>
              </a:spcBef>
              <a:spcAft>
                <a:spcPts val="0"/>
              </a:spcAft>
              <a:buNone/>
            </a:pPr>
            <a:r>
              <a:rPr lang="it" sz="1200">
                <a:solidFill>
                  <a:schemeClr val="dk1"/>
                </a:solidFill>
              </a:rPr>
              <a:t>Sn: Separable Convolution </a:t>
            </a:r>
            <a:endParaRPr sz="1200">
              <a:solidFill>
                <a:schemeClr val="dk1"/>
              </a:solidFill>
            </a:endParaRPr>
          </a:p>
          <a:p>
            <a:pPr indent="0" lvl="0" marL="0" rtl="0" algn="l">
              <a:spcBef>
                <a:spcPts val="0"/>
              </a:spcBef>
              <a:spcAft>
                <a:spcPts val="0"/>
              </a:spcAft>
              <a:buNone/>
            </a:pPr>
            <a:r>
              <a:rPr lang="it" sz="1200">
                <a:solidFill>
                  <a:schemeClr val="dk1"/>
                </a:solidFill>
              </a:rPr>
              <a:t>with kernel n </a:t>
            </a:r>
            <a:endParaRPr sz="1200">
              <a:solidFill>
                <a:schemeClr val="dk1"/>
              </a:solidFill>
            </a:endParaRPr>
          </a:p>
        </p:txBody>
      </p:sp>
      <p:pic>
        <p:nvPicPr>
          <p:cNvPr id="512" name="Google Shape;512;p62"/>
          <p:cNvPicPr preferRelativeResize="0"/>
          <p:nvPr/>
        </p:nvPicPr>
        <p:blipFill rotWithShape="1">
          <a:blip r:embed="rId3">
            <a:alphaModFix/>
          </a:blip>
          <a:srcRect b="36034" l="0" r="0" t="55651"/>
          <a:stretch/>
        </p:blipFill>
        <p:spPr>
          <a:xfrm>
            <a:off x="846250" y="2052500"/>
            <a:ext cx="6030925" cy="352274"/>
          </a:xfrm>
          <a:prstGeom prst="rect">
            <a:avLst/>
          </a:prstGeom>
          <a:noFill/>
          <a:ln>
            <a:noFill/>
          </a:ln>
        </p:spPr>
      </p:pic>
      <p:pic>
        <p:nvPicPr>
          <p:cNvPr id="513" name="Google Shape;513;p62"/>
          <p:cNvPicPr preferRelativeResize="0"/>
          <p:nvPr/>
        </p:nvPicPr>
        <p:blipFill rotWithShape="1">
          <a:blip r:embed="rId3">
            <a:alphaModFix/>
          </a:blip>
          <a:srcRect b="6315" l="0" r="0" t="87262"/>
          <a:stretch/>
        </p:blipFill>
        <p:spPr>
          <a:xfrm>
            <a:off x="846275" y="2376125"/>
            <a:ext cx="6030876" cy="27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3"/>
          <p:cNvSpPr txBox="1"/>
          <p:nvPr>
            <p:ph type="title"/>
          </p:nvPr>
        </p:nvSpPr>
        <p:spPr>
          <a:xfrm>
            <a:off x="37975" y="55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Architecture </a:t>
            </a:r>
            <a:endParaRPr/>
          </a:p>
        </p:txBody>
      </p:sp>
      <p:sp>
        <p:nvSpPr>
          <p:cNvPr id="519" name="Google Shape;51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20" name="Google Shape;520;p63"/>
          <p:cNvPicPr preferRelativeResize="0"/>
          <p:nvPr/>
        </p:nvPicPr>
        <p:blipFill rotWithShape="1">
          <a:blip r:embed="rId3">
            <a:alphaModFix/>
          </a:blip>
          <a:srcRect b="84378" l="0" r="0" t="0"/>
          <a:stretch/>
        </p:blipFill>
        <p:spPr>
          <a:xfrm>
            <a:off x="731975" y="1412650"/>
            <a:ext cx="6030925" cy="661926"/>
          </a:xfrm>
          <a:prstGeom prst="rect">
            <a:avLst/>
          </a:prstGeom>
          <a:noFill/>
          <a:ln>
            <a:noFill/>
          </a:ln>
        </p:spPr>
      </p:pic>
      <p:sp>
        <p:nvSpPr>
          <p:cNvPr id="521" name="Google Shape;521;p63"/>
          <p:cNvSpPr txBox="1"/>
          <p:nvPr/>
        </p:nvSpPr>
        <p:spPr>
          <a:xfrm>
            <a:off x="6920325" y="212700"/>
            <a:ext cx="396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chemeClr val="dk1"/>
                </a:solidFill>
              </a:rPr>
              <a:t>E: Embedding </a:t>
            </a:r>
            <a:endParaRPr sz="1200">
              <a:solidFill>
                <a:schemeClr val="dk1"/>
              </a:solidFill>
            </a:endParaRPr>
          </a:p>
          <a:p>
            <a:pPr indent="0" lvl="0" marL="0" rtl="0" algn="l">
              <a:spcBef>
                <a:spcPts val="0"/>
              </a:spcBef>
              <a:spcAft>
                <a:spcPts val="0"/>
              </a:spcAft>
              <a:buNone/>
            </a:pPr>
            <a:r>
              <a:rPr lang="it" sz="1200">
                <a:solidFill>
                  <a:schemeClr val="dk1"/>
                </a:solidFill>
              </a:rPr>
              <a:t>M: MHA </a:t>
            </a:r>
            <a:endParaRPr sz="1200">
              <a:solidFill>
                <a:schemeClr val="dk1"/>
              </a:solidFill>
            </a:endParaRPr>
          </a:p>
          <a:p>
            <a:pPr indent="0" lvl="0" marL="0" rtl="0" algn="l">
              <a:spcBef>
                <a:spcPts val="0"/>
              </a:spcBef>
              <a:spcAft>
                <a:spcPts val="0"/>
              </a:spcAft>
              <a:buNone/>
            </a:pPr>
            <a:r>
              <a:rPr lang="it" sz="1200">
                <a:solidFill>
                  <a:schemeClr val="dk1"/>
                </a:solidFill>
              </a:rPr>
              <a:t>F: FFN </a:t>
            </a:r>
            <a:endParaRPr sz="1200">
              <a:solidFill>
                <a:schemeClr val="dk1"/>
              </a:solidFill>
            </a:endParaRPr>
          </a:p>
          <a:p>
            <a:pPr indent="0" lvl="0" marL="0" rtl="0" algn="l">
              <a:spcBef>
                <a:spcPts val="0"/>
              </a:spcBef>
              <a:spcAft>
                <a:spcPts val="0"/>
              </a:spcAft>
              <a:buNone/>
            </a:pPr>
            <a:r>
              <a:rPr lang="it" sz="1200">
                <a:solidFill>
                  <a:schemeClr val="dk1"/>
                </a:solidFill>
              </a:rPr>
              <a:t>Sn: Separable Convolution </a:t>
            </a:r>
            <a:endParaRPr sz="1200">
              <a:solidFill>
                <a:schemeClr val="dk1"/>
              </a:solidFill>
            </a:endParaRPr>
          </a:p>
          <a:p>
            <a:pPr indent="0" lvl="0" marL="0" rtl="0" algn="l">
              <a:spcBef>
                <a:spcPts val="0"/>
              </a:spcBef>
              <a:spcAft>
                <a:spcPts val="0"/>
              </a:spcAft>
              <a:buNone/>
            </a:pPr>
            <a:r>
              <a:rPr lang="it" sz="1200">
                <a:solidFill>
                  <a:schemeClr val="dk1"/>
                </a:solidFill>
              </a:rPr>
              <a:t>with kernel n </a:t>
            </a:r>
            <a:endParaRPr sz="1200">
              <a:solidFill>
                <a:schemeClr val="dk1"/>
              </a:solidFill>
            </a:endParaRPr>
          </a:p>
        </p:txBody>
      </p:sp>
      <p:pic>
        <p:nvPicPr>
          <p:cNvPr id="522" name="Google Shape;522;p63"/>
          <p:cNvPicPr preferRelativeResize="0"/>
          <p:nvPr/>
        </p:nvPicPr>
        <p:blipFill rotWithShape="1">
          <a:blip r:embed="rId3">
            <a:alphaModFix/>
          </a:blip>
          <a:srcRect b="36034" l="0" r="0" t="55651"/>
          <a:stretch/>
        </p:blipFill>
        <p:spPr>
          <a:xfrm>
            <a:off x="731975" y="2030250"/>
            <a:ext cx="6030925" cy="352274"/>
          </a:xfrm>
          <a:prstGeom prst="rect">
            <a:avLst/>
          </a:prstGeom>
          <a:noFill/>
          <a:ln>
            <a:noFill/>
          </a:ln>
        </p:spPr>
      </p:pic>
      <p:pic>
        <p:nvPicPr>
          <p:cNvPr id="523" name="Google Shape;523;p63"/>
          <p:cNvPicPr preferRelativeResize="0"/>
          <p:nvPr/>
        </p:nvPicPr>
        <p:blipFill rotWithShape="1">
          <a:blip r:embed="rId3">
            <a:alphaModFix/>
          </a:blip>
          <a:srcRect b="6315" l="0" r="0" t="87262"/>
          <a:stretch/>
        </p:blipFill>
        <p:spPr>
          <a:xfrm>
            <a:off x="732000" y="2353875"/>
            <a:ext cx="6030876" cy="272126"/>
          </a:xfrm>
          <a:prstGeom prst="rect">
            <a:avLst/>
          </a:prstGeom>
          <a:noFill/>
          <a:ln>
            <a:noFill/>
          </a:ln>
        </p:spPr>
      </p:pic>
      <p:pic>
        <p:nvPicPr>
          <p:cNvPr id="524" name="Google Shape;524;p63"/>
          <p:cNvPicPr preferRelativeResize="0"/>
          <p:nvPr/>
        </p:nvPicPr>
        <p:blipFill rotWithShape="1">
          <a:blip r:embed="rId4">
            <a:alphaModFix/>
          </a:blip>
          <a:srcRect b="0" l="0" r="0" t="88681"/>
          <a:stretch/>
        </p:blipFill>
        <p:spPr>
          <a:xfrm>
            <a:off x="641950" y="2589350"/>
            <a:ext cx="6120925" cy="2297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4"/>
          <p:cNvSpPr txBox="1"/>
          <p:nvPr>
            <p:ph type="title"/>
          </p:nvPr>
        </p:nvSpPr>
        <p:spPr>
          <a:xfrm>
            <a:off x="70225" y="129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Model Selection</a:t>
            </a:r>
            <a:endParaRPr/>
          </a:p>
        </p:txBody>
      </p:sp>
      <p:sp>
        <p:nvSpPr>
          <p:cNvPr id="530" name="Google Shape;530;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531" name="Google Shape;531;p64"/>
          <p:cNvSpPr txBox="1"/>
          <p:nvPr/>
        </p:nvSpPr>
        <p:spPr>
          <a:xfrm>
            <a:off x="588150" y="1649775"/>
            <a:ext cx="7834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Fine-tuning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GLUE and SQuAD</a:t>
            </a:r>
            <a:endParaRPr sz="1800">
              <a:solidFill>
                <a:schemeClr val="dk1"/>
              </a:solidFill>
            </a:endParaRPr>
          </a:p>
        </p:txBody>
      </p:sp>
      <p:pic>
        <p:nvPicPr>
          <p:cNvPr id="532" name="Google Shape;532;p64"/>
          <p:cNvPicPr preferRelativeResize="0"/>
          <p:nvPr/>
        </p:nvPicPr>
        <p:blipFill>
          <a:blip r:embed="rId3">
            <a:alphaModFix/>
          </a:blip>
          <a:stretch>
            <a:fillRect/>
          </a:stretch>
        </p:blipFill>
        <p:spPr>
          <a:xfrm>
            <a:off x="974550" y="2878425"/>
            <a:ext cx="5148275" cy="1784800"/>
          </a:xfrm>
          <a:prstGeom prst="rect">
            <a:avLst/>
          </a:prstGeom>
          <a:noFill/>
          <a:ln>
            <a:noFill/>
          </a:ln>
        </p:spPr>
      </p:pic>
      <p:sp>
        <p:nvSpPr>
          <p:cNvPr id="533" name="Google Shape;533;p64"/>
          <p:cNvSpPr txBox="1"/>
          <p:nvPr/>
        </p:nvSpPr>
        <p:spPr>
          <a:xfrm>
            <a:off x="0" y="4863775"/>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sp>
        <p:nvSpPr>
          <p:cNvPr id="534" name="Google Shape;534;p64"/>
          <p:cNvSpPr txBox="1"/>
          <p:nvPr/>
        </p:nvSpPr>
        <p:spPr>
          <a:xfrm>
            <a:off x="621450" y="806675"/>
            <a:ext cx="79011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Look up table: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Architecture, number of parameters, latency, loss</a:t>
            </a:r>
            <a:endParaRPr sz="1800">
              <a:solidFill>
                <a:schemeClr val="dk1"/>
              </a:solidFill>
            </a:endParaRPr>
          </a:p>
        </p:txBody>
      </p:sp>
      <p:sp>
        <p:nvSpPr>
          <p:cNvPr id="535" name="Google Shape;535;p64"/>
          <p:cNvSpPr txBox="1"/>
          <p:nvPr/>
        </p:nvSpPr>
        <p:spPr>
          <a:xfrm>
            <a:off x="588150" y="1357125"/>
            <a:ext cx="72816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Retrain with two stage knowledge distillation the best architecture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Dataset: English Wikipedia and Book Corpus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title"/>
          </p:nvPr>
        </p:nvSpPr>
        <p:spPr>
          <a:xfrm>
            <a:off x="59250" y="8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GLUE  </a:t>
            </a:r>
            <a:endParaRPr/>
          </a:p>
        </p:txBody>
      </p:sp>
      <p:sp>
        <p:nvSpPr>
          <p:cNvPr id="541" name="Google Shape;54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42" name="Google Shape;542;p65"/>
          <p:cNvPicPr preferRelativeResize="0"/>
          <p:nvPr/>
        </p:nvPicPr>
        <p:blipFill rotWithShape="1">
          <a:blip r:embed="rId3">
            <a:alphaModFix/>
          </a:blip>
          <a:srcRect b="88587" l="0" r="0" t="0"/>
          <a:stretch/>
        </p:blipFill>
        <p:spPr>
          <a:xfrm>
            <a:off x="566175" y="1024150"/>
            <a:ext cx="7098552" cy="393600"/>
          </a:xfrm>
          <a:prstGeom prst="rect">
            <a:avLst/>
          </a:prstGeom>
          <a:noFill/>
          <a:ln>
            <a:noFill/>
          </a:ln>
        </p:spPr>
      </p:pic>
      <p:sp>
        <p:nvSpPr>
          <p:cNvPr id="543" name="Google Shape;543;p65"/>
          <p:cNvSpPr txBox="1"/>
          <p:nvPr/>
        </p:nvSpPr>
        <p:spPr>
          <a:xfrm>
            <a:off x="0" y="4800525"/>
            <a:ext cx="447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https://mccormickml.com/2019/11/05/GLUE/</a:t>
            </a:r>
            <a:endParaRPr sz="800">
              <a:solidFill>
                <a:schemeClr val="dk2"/>
              </a:solidFill>
            </a:endParaRPr>
          </a:p>
        </p:txBody>
      </p:sp>
      <p:sp>
        <p:nvSpPr>
          <p:cNvPr id="544" name="Google Shape;544;p65"/>
          <p:cNvSpPr txBox="1"/>
          <p:nvPr/>
        </p:nvSpPr>
        <p:spPr>
          <a:xfrm>
            <a:off x="197425" y="654850"/>
            <a:ext cx="563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6"/>
          <p:cNvSpPr txBox="1"/>
          <p:nvPr>
            <p:ph type="title"/>
          </p:nvPr>
        </p:nvSpPr>
        <p:spPr>
          <a:xfrm>
            <a:off x="59250" y="8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GLUE  </a:t>
            </a:r>
            <a:endParaRPr/>
          </a:p>
        </p:txBody>
      </p:sp>
      <p:sp>
        <p:nvSpPr>
          <p:cNvPr id="550" name="Google Shape;550;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51" name="Google Shape;551;p66"/>
          <p:cNvPicPr preferRelativeResize="0"/>
          <p:nvPr/>
        </p:nvPicPr>
        <p:blipFill rotWithShape="1">
          <a:blip r:embed="rId3">
            <a:alphaModFix/>
          </a:blip>
          <a:srcRect b="80881" l="0" r="0" t="0"/>
          <a:stretch/>
        </p:blipFill>
        <p:spPr>
          <a:xfrm>
            <a:off x="566175" y="1024150"/>
            <a:ext cx="7098552" cy="659349"/>
          </a:xfrm>
          <a:prstGeom prst="rect">
            <a:avLst/>
          </a:prstGeom>
          <a:noFill/>
          <a:ln>
            <a:noFill/>
          </a:ln>
        </p:spPr>
      </p:pic>
      <p:sp>
        <p:nvSpPr>
          <p:cNvPr id="552" name="Google Shape;552;p66"/>
          <p:cNvSpPr txBox="1"/>
          <p:nvPr/>
        </p:nvSpPr>
        <p:spPr>
          <a:xfrm>
            <a:off x="0" y="4800525"/>
            <a:ext cx="447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https://mccormickml.com/2019/11/05/GLUE/</a:t>
            </a:r>
            <a:endParaRPr sz="800">
              <a:solidFill>
                <a:schemeClr val="dk2"/>
              </a:solidFill>
            </a:endParaRPr>
          </a:p>
        </p:txBody>
      </p:sp>
      <p:sp>
        <p:nvSpPr>
          <p:cNvPr id="553" name="Google Shape;553;p66"/>
          <p:cNvSpPr txBox="1"/>
          <p:nvPr/>
        </p:nvSpPr>
        <p:spPr>
          <a:xfrm>
            <a:off x="197425" y="654850"/>
            <a:ext cx="563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a:t>
            </a:r>
            <a:endParaRPr sz="18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7"/>
          <p:cNvSpPr txBox="1"/>
          <p:nvPr>
            <p:ph type="title"/>
          </p:nvPr>
        </p:nvSpPr>
        <p:spPr>
          <a:xfrm>
            <a:off x="59250" y="8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GLUE  </a:t>
            </a:r>
            <a:endParaRPr/>
          </a:p>
        </p:txBody>
      </p:sp>
      <p:sp>
        <p:nvSpPr>
          <p:cNvPr id="559" name="Google Shape;55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60" name="Google Shape;560;p67"/>
          <p:cNvPicPr preferRelativeResize="0"/>
          <p:nvPr/>
        </p:nvPicPr>
        <p:blipFill rotWithShape="1">
          <a:blip r:embed="rId3">
            <a:alphaModFix/>
          </a:blip>
          <a:srcRect b="70261" l="0" r="0" t="0"/>
          <a:stretch/>
        </p:blipFill>
        <p:spPr>
          <a:xfrm>
            <a:off x="566175" y="1024150"/>
            <a:ext cx="7098552" cy="1025574"/>
          </a:xfrm>
          <a:prstGeom prst="rect">
            <a:avLst/>
          </a:prstGeom>
          <a:noFill/>
          <a:ln>
            <a:noFill/>
          </a:ln>
        </p:spPr>
      </p:pic>
      <p:sp>
        <p:nvSpPr>
          <p:cNvPr id="561" name="Google Shape;561;p67"/>
          <p:cNvSpPr txBox="1"/>
          <p:nvPr/>
        </p:nvSpPr>
        <p:spPr>
          <a:xfrm>
            <a:off x="0" y="4800525"/>
            <a:ext cx="447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https://mccormickml.com/2019/11/05/GLUE/</a:t>
            </a:r>
            <a:endParaRPr sz="800">
              <a:solidFill>
                <a:schemeClr val="dk2"/>
              </a:solidFill>
            </a:endParaRPr>
          </a:p>
        </p:txBody>
      </p:sp>
      <p:sp>
        <p:nvSpPr>
          <p:cNvPr id="562" name="Google Shape;562;p67"/>
          <p:cNvSpPr txBox="1"/>
          <p:nvPr/>
        </p:nvSpPr>
        <p:spPr>
          <a:xfrm>
            <a:off x="197425" y="654850"/>
            <a:ext cx="563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a:t>
            </a:r>
            <a:endParaRPr sz="18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8"/>
          <p:cNvSpPr txBox="1"/>
          <p:nvPr>
            <p:ph type="title"/>
          </p:nvPr>
        </p:nvSpPr>
        <p:spPr>
          <a:xfrm>
            <a:off x="59250" y="8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GLUE  </a:t>
            </a:r>
            <a:endParaRPr/>
          </a:p>
        </p:txBody>
      </p:sp>
      <p:sp>
        <p:nvSpPr>
          <p:cNvPr id="568" name="Google Shape;568;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69" name="Google Shape;569;p68"/>
          <p:cNvPicPr preferRelativeResize="0"/>
          <p:nvPr/>
        </p:nvPicPr>
        <p:blipFill rotWithShape="1">
          <a:blip r:embed="rId3">
            <a:alphaModFix/>
          </a:blip>
          <a:srcRect b="59407" l="0" r="0" t="0"/>
          <a:stretch/>
        </p:blipFill>
        <p:spPr>
          <a:xfrm>
            <a:off x="566175" y="1024150"/>
            <a:ext cx="7098552" cy="1399950"/>
          </a:xfrm>
          <a:prstGeom prst="rect">
            <a:avLst/>
          </a:prstGeom>
          <a:noFill/>
          <a:ln>
            <a:noFill/>
          </a:ln>
        </p:spPr>
      </p:pic>
      <p:sp>
        <p:nvSpPr>
          <p:cNvPr id="570" name="Google Shape;570;p68"/>
          <p:cNvSpPr txBox="1"/>
          <p:nvPr/>
        </p:nvSpPr>
        <p:spPr>
          <a:xfrm>
            <a:off x="0" y="4800525"/>
            <a:ext cx="447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https://mccormickml.com/2019/11/05/GLUE/</a:t>
            </a:r>
            <a:endParaRPr sz="800">
              <a:solidFill>
                <a:schemeClr val="dk2"/>
              </a:solidFill>
            </a:endParaRPr>
          </a:p>
        </p:txBody>
      </p:sp>
      <p:sp>
        <p:nvSpPr>
          <p:cNvPr id="571" name="Google Shape;571;p68"/>
          <p:cNvSpPr txBox="1"/>
          <p:nvPr/>
        </p:nvSpPr>
        <p:spPr>
          <a:xfrm>
            <a:off x="197425" y="654850"/>
            <a:ext cx="563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a:t>
            </a:r>
            <a:endParaRPr sz="18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9"/>
          <p:cNvSpPr txBox="1"/>
          <p:nvPr>
            <p:ph type="title"/>
          </p:nvPr>
        </p:nvSpPr>
        <p:spPr>
          <a:xfrm>
            <a:off x="59250" y="8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GLUE  </a:t>
            </a:r>
            <a:endParaRPr/>
          </a:p>
        </p:txBody>
      </p:sp>
      <p:sp>
        <p:nvSpPr>
          <p:cNvPr id="577" name="Google Shape;577;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78" name="Google Shape;578;p69"/>
          <p:cNvPicPr preferRelativeResize="0"/>
          <p:nvPr/>
        </p:nvPicPr>
        <p:blipFill rotWithShape="1">
          <a:blip r:embed="rId3">
            <a:alphaModFix/>
          </a:blip>
          <a:srcRect b="48788" l="0" r="0" t="0"/>
          <a:stretch/>
        </p:blipFill>
        <p:spPr>
          <a:xfrm>
            <a:off x="566175" y="1024150"/>
            <a:ext cx="7098552" cy="1766175"/>
          </a:xfrm>
          <a:prstGeom prst="rect">
            <a:avLst/>
          </a:prstGeom>
          <a:noFill/>
          <a:ln>
            <a:noFill/>
          </a:ln>
        </p:spPr>
      </p:pic>
      <p:sp>
        <p:nvSpPr>
          <p:cNvPr id="579" name="Google Shape;579;p69"/>
          <p:cNvSpPr txBox="1"/>
          <p:nvPr/>
        </p:nvSpPr>
        <p:spPr>
          <a:xfrm>
            <a:off x="0" y="4800525"/>
            <a:ext cx="447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https://mccormickml.com/2019/11/05/GLUE/</a:t>
            </a:r>
            <a:endParaRPr sz="800">
              <a:solidFill>
                <a:schemeClr val="dk2"/>
              </a:solidFill>
            </a:endParaRPr>
          </a:p>
        </p:txBody>
      </p:sp>
      <p:sp>
        <p:nvSpPr>
          <p:cNvPr id="580" name="Google Shape;580;p69"/>
          <p:cNvSpPr txBox="1"/>
          <p:nvPr/>
        </p:nvSpPr>
        <p:spPr>
          <a:xfrm>
            <a:off x="197425" y="654850"/>
            <a:ext cx="563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a:t>
            </a:r>
            <a:endParaRPr sz="18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0"/>
          <p:cNvSpPr txBox="1"/>
          <p:nvPr>
            <p:ph type="title"/>
          </p:nvPr>
        </p:nvSpPr>
        <p:spPr>
          <a:xfrm>
            <a:off x="59250" y="8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GLUE  </a:t>
            </a:r>
            <a:endParaRPr/>
          </a:p>
        </p:txBody>
      </p:sp>
      <p:sp>
        <p:nvSpPr>
          <p:cNvPr id="586" name="Google Shape;586;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87" name="Google Shape;587;p70"/>
          <p:cNvPicPr preferRelativeResize="0"/>
          <p:nvPr/>
        </p:nvPicPr>
        <p:blipFill rotWithShape="1">
          <a:blip r:embed="rId3">
            <a:alphaModFix/>
          </a:blip>
          <a:srcRect b="38172" l="0" r="0" t="0"/>
          <a:stretch/>
        </p:blipFill>
        <p:spPr>
          <a:xfrm>
            <a:off x="566175" y="1024150"/>
            <a:ext cx="7098552" cy="2132399"/>
          </a:xfrm>
          <a:prstGeom prst="rect">
            <a:avLst/>
          </a:prstGeom>
          <a:noFill/>
          <a:ln>
            <a:noFill/>
          </a:ln>
        </p:spPr>
      </p:pic>
      <p:sp>
        <p:nvSpPr>
          <p:cNvPr id="588" name="Google Shape;588;p70"/>
          <p:cNvSpPr txBox="1"/>
          <p:nvPr/>
        </p:nvSpPr>
        <p:spPr>
          <a:xfrm>
            <a:off x="0" y="4800525"/>
            <a:ext cx="447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https://mccormickml.com/2019/11/05/GLUE/</a:t>
            </a:r>
            <a:endParaRPr sz="800">
              <a:solidFill>
                <a:schemeClr val="dk2"/>
              </a:solidFill>
            </a:endParaRPr>
          </a:p>
        </p:txBody>
      </p:sp>
      <p:sp>
        <p:nvSpPr>
          <p:cNvPr id="589" name="Google Shape;589;p70"/>
          <p:cNvSpPr txBox="1"/>
          <p:nvPr/>
        </p:nvSpPr>
        <p:spPr>
          <a:xfrm>
            <a:off x="197425" y="654850"/>
            <a:ext cx="563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a:t>
            </a:r>
            <a:endParaRPr sz="18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1"/>
          <p:cNvSpPr txBox="1"/>
          <p:nvPr>
            <p:ph type="title"/>
          </p:nvPr>
        </p:nvSpPr>
        <p:spPr>
          <a:xfrm>
            <a:off x="59250" y="8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GLUE  </a:t>
            </a:r>
            <a:endParaRPr/>
          </a:p>
        </p:txBody>
      </p:sp>
      <p:sp>
        <p:nvSpPr>
          <p:cNvPr id="595" name="Google Shape;595;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596" name="Google Shape;596;p71"/>
          <p:cNvPicPr preferRelativeResize="0"/>
          <p:nvPr/>
        </p:nvPicPr>
        <p:blipFill rotWithShape="1">
          <a:blip r:embed="rId3">
            <a:alphaModFix/>
          </a:blip>
          <a:srcRect b="24953" l="0" r="0" t="0"/>
          <a:stretch/>
        </p:blipFill>
        <p:spPr>
          <a:xfrm>
            <a:off x="566175" y="1024150"/>
            <a:ext cx="7098552" cy="2588149"/>
          </a:xfrm>
          <a:prstGeom prst="rect">
            <a:avLst/>
          </a:prstGeom>
          <a:noFill/>
          <a:ln>
            <a:noFill/>
          </a:ln>
        </p:spPr>
      </p:pic>
      <p:sp>
        <p:nvSpPr>
          <p:cNvPr id="597" name="Google Shape;597;p71"/>
          <p:cNvSpPr txBox="1"/>
          <p:nvPr/>
        </p:nvSpPr>
        <p:spPr>
          <a:xfrm>
            <a:off x="0" y="4800525"/>
            <a:ext cx="447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https://mccormickml.com/2019/11/05/GLUE/</a:t>
            </a:r>
            <a:endParaRPr sz="800">
              <a:solidFill>
                <a:schemeClr val="dk2"/>
              </a:solidFill>
            </a:endParaRPr>
          </a:p>
        </p:txBody>
      </p:sp>
      <p:sp>
        <p:nvSpPr>
          <p:cNvPr id="598" name="Google Shape;598;p71"/>
          <p:cNvSpPr txBox="1"/>
          <p:nvPr/>
        </p:nvSpPr>
        <p:spPr>
          <a:xfrm>
            <a:off x="197425" y="654850"/>
            <a:ext cx="563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278850" y="174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Transformers </a:t>
            </a:r>
            <a:endParaRPr/>
          </a:p>
        </p:txBody>
      </p:sp>
      <p:pic>
        <p:nvPicPr>
          <p:cNvPr id="95" name="Google Shape;95;p18"/>
          <p:cNvPicPr preferRelativeResize="0"/>
          <p:nvPr/>
        </p:nvPicPr>
        <p:blipFill>
          <a:blip r:embed="rId3">
            <a:alphaModFix/>
          </a:blip>
          <a:stretch>
            <a:fillRect/>
          </a:stretch>
        </p:blipFill>
        <p:spPr>
          <a:xfrm>
            <a:off x="5267825" y="70275"/>
            <a:ext cx="3564481" cy="4838700"/>
          </a:xfrm>
          <a:prstGeom prst="rect">
            <a:avLst/>
          </a:prstGeom>
          <a:noFill/>
          <a:ln>
            <a:noFill/>
          </a:ln>
        </p:spPr>
      </p:pic>
      <p:sp>
        <p:nvSpPr>
          <p:cNvPr id="96" name="Google Shape;96;p18"/>
          <p:cNvSpPr txBox="1"/>
          <p:nvPr/>
        </p:nvSpPr>
        <p:spPr>
          <a:xfrm>
            <a:off x="-51500" y="4908975"/>
            <a:ext cx="403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accent5"/>
                </a:solidFill>
                <a:hlinkClick r:id="rId4">
                  <a:extLst>
                    <a:ext uri="{A12FA001-AC4F-418D-AE19-62706E023703}">
                      <ahyp:hlinkClr val="tx"/>
                    </a:ext>
                  </a:extLst>
                </a:hlinkClick>
              </a:rPr>
              <a:t>Vaswani et al., 2017</a:t>
            </a:r>
            <a:r>
              <a:rPr lang="it" sz="800">
                <a:solidFill>
                  <a:schemeClr val="dk2"/>
                </a:solidFill>
              </a:rPr>
              <a:t>)</a:t>
            </a:r>
            <a:endParaRPr sz="800">
              <a:solidFill>
                <a:schemeClr val="dk2"/>
              </a:solidFill>
            </a:endParaRPr>
          </a:p>
        </p:txBody>
      </p:sp>
      <p:sp>
        <p:nvSpPr>
          <p:cNvPr id="97" name="Google Shape;97;p18"/>
          <p:cNvSpPr txBox="1"/>
          <p:nvPr/>
        </p:nvSpPr>
        <p:spPr>
          <a:xfrm>
            <a:off x="405850" y="1246925"/>
            <a:ext cx="45441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Transformers have obtained state-of-the-art(SOTA) performance on several NLP and CV tasks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Transformers</a:t>
            </a:r>
            <a:r>
              <a:rPr lang="it" sz="1800">
                <a:solidFill>
                  <a:schemeClr val="dk1"/>
                </a:solidFill>
              </a:rPr>
              <a:t>-based architectures rely on the attention mechanism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High scalability and data parallel processing </a:t>
            </a:r>
            <a:r>
              <a:rPr lang="it" sz="1800">
                <a:solidFill>
                  <a:schemeClr val="dk1"/>
                </a:solidFill>
              </a:rPr>
              <a:t>abilities</a:t>
            </a:r>
            <a:r>
              <a:rPr lang="it" sz="1800">
                <a:solidFill>
                  <a:schemeClr val="dk1"/>
                </a:solidFill>
              </a:rPr>
              <a:t> </a:t>
            </a:r>
            <a:endParaRPr sz="1800">
              <a:solidFill>
                <a:schemeClr val="dk1"/>
              </a:solidFill>
            </a:endParaRPr>
          </a:p>
        </p:txBody>
      </p:sp>
      <p:sp>
        <p:nvSpPr>
          <p:cNvPr id="98" name="Google Shape;98;p18"/>
          <p:cNvSpPr txBox="1"/>
          <p:nvPr/>
        </p:nvSpPr>
        <p:spPr>
          <a:xfrm>
            <a:off x="5800625" y="5054575"/>
            <a:ext cx="335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59250" y="8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GLUE  </a:t>
            </a:r>
            <a:endParaRPr/>
          </a:p>
        </p:txBody>
      </p:sp>
      <p:sp>
        <p:nvSpPr>
          <p:cNvPr id="604" name="Google Shape;604;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605" name="Google Shape;605;p72"/>
          <p:cNvPicPr preferRelativeResize="0"/>
          <p:nvPr/>
        </p:nvPicPr>
        <p:blipFill rotWithShape="1">
          <a:blip r:embed="rId3">
            <a:alphaModFix/>
          </a:blip>
          <a:srcRect b="11268" l="0" r="0" t="0"/>
          <a:stretch/>
        </p:blipFill>
        <p:spPr>
          <a:xfrm>
            <a:off x="566175" y="1024150"/>
            <a:ext cx="7098552" cy="3060200"/>
          </a:xfrm>
          <a:prstGeom prst="rect">
            <a:avLst/>
          </a:prstGeom>
          <a:noFill/>
          <a:ln>
            <a:noFill/>
          </a:ln>
        </p:spPr>
      </p:pic>
      <p:sp>
        <p:nvSpPr>
          <p:cNvPr id="606" name="Google Shape;606;p72"/>
          <p:cNvSpPr txBox="1"/>
          <p:nvPr/>
        </p:nvSpPr>
        <p:spPr>
          <a:xfrm>
            <a:off x="0" y="4800525"/>
            <a:ext cx="447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https://mccormickml.com/2019/11/05/GLUE/</a:t>
            </a:r>
            <a:endParaRPr sz="800">
              <a:solidFill>
                <a:schemeClr val="dk2"/>
              </a:solidFill>
            </a:endParaRPr>
          </a:p>
        </p:txBody>
      </p:sp>
      <p:sp>
        <p:nvSpPr>
          <p:cNvPr id="607" name="Google Shape;607;p72"/>
          <p:cNvSpPr txBox="1"/>
          <p:nvPr/>
        </p:nvSpPr>
        <p:spPr>
          <a:xfrm>
            <a:off x="197425" y="654850"/>
            <a:ext cx="563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212529"/>
                </a:solidFill>
                <a:highlight>
                  <a:srgbClr val="FFFFFF"/>
                </a:highlight>
              </a:rPr>
              <a:t>General Language Understanding Evaluation (GLUE) benchmark </a:t>
            </a:r>
            <a:endParaRPr sz="18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3"/>
          <p:cNvSpPr txBox="1"/>
          <p:nvPr>
            <p:ph type="title"/>
          </p:nvPr>
        </p:nvSpPr>
        <p:spPr>
          <a:xfrm>
            <a:off x="45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Results </a:t>
            </a:r>
            <a:endParaRPr/>
          </a:p>
        </p:txBody>
      </p:sp>
      <p:sp>
        <p:nvSpPr>
          <p:cNvPr id="613" name="Google Shape;61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614" name="Google Shape;614;p73"/>
          <p:cNvPicPr preferRelativeResize="0"/>
          <p:nvPr/>
        </p:nvPicPr>
        <p:blipFill>
          <a:blip r:embed="rId3">
            <a:alphaModFix/>
          </a:blip>
          <a:stretch>
            <a:fillRect/>
          </a:stretch>
        </p:blipFill>
        <p:spPr>
          <a:xfrm>
            <a:off x="701575" y="758225"/>
            <a:ext cx="7426548" cy="4035500"/>
          </a:xfrm>
          <a:prstGeom prst="rect">
            <a:avLst/>
          </a:prstGeom>
          <a:noFill/>
          <a:ln>
            <a:noFill/>
          </a:ln>
        </p:spPr>
      </p:pic>
      <p:sp>
        <p:nvSpPr>
          <p:cNvPr id="615" name="Google Shape;615;p73"/>
          <p:cNvSpPr txBox="1"/>
          <p:nvPr/>
        </p:nvSpPr>
        <p:spPr>
          <a:xfrm>
            <a:off x="-60075" y="4898100"/>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sp>
        <p:nvSpPr>
          <p:cNvPr id="616" name="Google Shape;616;p73"/>
          <p:cNvSpPr txBox="1"/>
          <p:nvPr/>
        </p:nvSpPr>
        <p:spPr>
          <a:xfrm>
            <a:off x="806600" y="643575"/>
            <a:ext cx="44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GLUE validation set</a:t>
            </a:r>
            <a:endParaRPr sz="1000">
              <a:solidFill>
                <a:schemeClr val="dk1"/>
              </a:solidFill>
            </a:endParaRPr>
          </a:p>
        </p:txBody>
      </p:sp>
      <p:sp>
        <p:nvSpPr>
          <p:cNvPr id="617" name="Google Shape;617;p73"/>
          <p:cNvSpPr/>
          <p:nvPr/>
        </p:nvSpPr>
        <p:spPr>
          <a:xfrm>
            <a:off x="286475" y="1224650"/>
            <a:ext cx="8250300" cy="356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4"/>
          <p:cNvSpPr txBox="1"/>
          <p:nvPr>
            <p:ph type="title"/>
          </p:nvPr>
        </p:nvSpPr>
        <p:spPr>
          <a:xfrm>
            <a:off x="45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Results </a:t>
            </a:r>
            <a:endParaRPr/>
          </a:p>
        </p:txBody>
      </p:sp>
      <p:sp>
        <p:nvSpPr>
          <p:cNvPr id="623" name="Google Shape;62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624" name="Google Shape;624;p74"/>
          <p:cNvPicPr preferRelativeResize="0"/>
          <p:nvPr/>
        </p:nvPicPr>
        <p:blipFill>
          <a:blip r:embed="rId3">
            <a:alphaModFix/>
          </a:blip>
          <a:stretch>
            <a:fillRect/>
          </a:stretch>
        </p:blipFill>
        <p:spPr>
          <a:xfrm>
            <a:off x="701575" y="758225"/>
            <a:ext cx="7426548" cy="4035500"/>
          </a:xfrm>
          <a:prstGeom prst="rect">
            <a:avLst/>
          </a:prstGeom>
          <a:noFill/>
          <a:ln>
            <a:noFill/>
          </a:ln>
        </p:spPr>
      </p:pic>
      <p:sp>
        <p:nvSpPr>
          <p:cNvPr id="625" name="Google Shape;625;p74"/>
          <p:cNvSpPr txBox="1"/>
          <p:nvPr/>
        </p:nvSpPr>
        <p:spPr>
          <a:xfrm>
            <a:off x="-60075" y="4898100"/>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a:t>
            </a:r>
            <a:r>
              <a:rPr lang="it" sz="800">
                <a:solidFill>
                  <a:schemeClr val="dk2"/>
                </a:solidFill>
              </a:rPr>
              <a:t>: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sp>
        <p:nvSpPr>
          <p:cNvPr id="626" name="Google Shape;626;p74"/>
          <p:cNvSpPr txBox="1"/>
          <p:nvPr/>
        </p:nvSpPr>
        <p:spPr>
          <a:xfrm>
            <a:off x="806600" y="643575"/>
            <a:ext cx="44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GLUE validation set</a:t>
            </a:r>
            <a:endParaRPr sz="1000">
              <a:solidFill>
                <a:schemeClr val="dk1"/>
              </a:solidFill>
            </a:endParaRPr>
          </a:p>
        </p:txBody>
      </p:sp>
      <p:sp>
        <p:nvSpPr>
          <p:cNvPr id="627" name="Google Shape;627;p74"/>
          <p:cNvSpPr/>
          <p:nvPr/>
        </p:nvSpPr>
        <p:spPr>
          <a:xfrm>
            <a:off x="286475" y="1224650"/>
            <a:ext cx="8250300" cy="356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8" name="Google Shape;628;p74"/>
          <p:cNvPicPr preferRelativeResize="0"/>
          <p:nvPr/>
        </p:nvPicPr>
        <p:blipFill rotWithShape="1">
          <a:blip r:embed="rId3">
            <a:alphaModFix/>
          </a:blip>
          <a:srcRect b="67886" l="0" r="0" t="22359"/>
          <a:stretch/>
        </p:blipFill>
        <p:spPr>
          <a:xfrm>
            <a:off x="698350" y="1232600"/>
            <a:ext cx="7426552" cy="3936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5"/>
          <p:cNvSpPr txBox="1"/>
          <p:nvPr>
            <p:ph type="title"/>
          </p:nvPr>
        </p:nvSpPr>
        <p:spPr>
          <a:xfrm>
            <a:off x="45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Results </a:t>
            </a:r>
            <a:endParaRPr/>
          </a:p>
        </p:txBody>
      </p:sp>
      <p:sp>
        <p:nvSpPr>
          <p:cNvPr id="634" name="Google Shape;634;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635" name="Google Shape;635;p75"/>
          <p:cNvPicPr preferRelativeResize="0"/>
          <p:nvPr/>
        </p:nvPicPr>
        <p:blipFill>
          <a:blip r:embed="rId3">
            <a:alphaModFix/>
          </a:blip>
          <a:stretch>
            <a:fillRect/>
          </a:stretch>
        </p:blipFill>
        <p:spPr>
          <a:xfrm>
            <a:off x="701575" y="758225"/>
            <a:ext cx="7426548" cy="4035500"/>
          </a:xfrm>
          <a:prstGeom prst="rect">
            <a:avLst/>
          </a:prstGeom>
          <a:noFill/>
          <a:ln>
            <a:noFill/>
          </a:ln>
        </p:spPr>
      </p:pic>
      <p:sp>
        <p:nvSpPr>
          <p:cNvPr id="636" name="Google Shape;636;p75"/>
          <p:cNvSpPr txBox="1"/>
          <p:nvPr/>
        </p:nvSpPr>
        <p:spPr>
          <a:xfrm>
            <a:off x="-60075" y="4898100"/>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sp>
        <p:nvSpPr>
          <p:cNvPr id="637" name="Google Shape;637;p75"/>
          <p:cNvSpPr txBox="1"/>
          <p:nvPr/>
        </p:nvSpPr>
        <p:spPr>
          <a:xfrm>
            <a:off x="806600" y="643575"/>
            <a:ext cx="44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GLUE validation set</a:t>
            </a:r>
            <a:endParaRPr sz="1000">
              <a:solidFill>
                <a:schemeClr val="dk1"/>
              </a:solidFill>
            </a:endParaRPr>
          </a:p>
        </p:txBody>
      </p:sp>
      <p:sp>
        <p:nvSpPr>
          <p:cNvPr id="638" name="Google Shape;638;p75"/>
          <p:cNvSpPr/>
          <p:nvPr/>
        </p:nvSpPr>
        <p:spPr>
          <a:xfrm>
            <a:off x="286475" y="1224650"/>
            <a:ext cx="8250300" cy="356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9" name="Google Shape;639;p75"/>
          <p:cNvPicPr preferRelativeResize="0"/>
          <p:nvPr/>
        </p:nvPicPr>
        <p:blipFill rotWithShape="1">
          <a:blip r:embed="rId3">
            <a:alphaModFix/>
          </a:blip>
          <a:srcRect b="67886" l="0" r="0" t="22359"/>
          <a:stretch/>
        </p:blipFill>
        <p:spPr>
          <a:xfrm>
            <a:off x="698350" y="1232600"/>
            <a:ext cx="7426552" cy="393601"/>
          </a:xfrm>
          <a:prstGeom prst="rect">
            <a:avLst/>
          </a:prstGeom>
          <a:noFill/>
          <a:ln>
            <a:noFill/>
          </a:ln>
        </p:spPr>
      </p:pic>
      <p:pic>
        <p:nvPicPr>
          <p:cNvPr id="640" name="Google Shape;640;p75"/>
          <p:cNvPicPr preferRelativeResize="0"/>
          <p:nvPr/>
        </p:nvPicPr>
        <p:blipFill rotWithShape="1">
          <a:blip r:embed="rId3">
            <a:alphaModFix/>
          </a:blip>
          <a:srcRect b="46086" l="0" r="0" t="43510"/>
          <a:stretch/>
        </p:blipFill>
        <p:spPr>
          <a:xfrm>
            <a:off x="698350" y="1651250"/>
            <a:ext cx="7426552" cy="419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6"/>
          <p:cNvSpPr txBox="1"/>
          <p:nvPr>
            <p:ph type="title"/>
          </p:nvPr>
        </p:nvSpPr>
        <p:spPr>
          <a:xfrm>
            <a:off x="45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Results </a:t>
            </a:r>
            <a:endParaRPr/>
          </a:p>
        </p:txBody>
      </p:sp>
      <p:sp>
        <p:nvSpPr>
          <p:cNvPr id="646" name="Google Shape;646;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647" name="Google Shape;647;p76"/>
          <p:cNvPicPr preferRelativeResize="0"/>
          <p:nvPr/>
        </p:nvPicPr>
        <p:blipFill>
          <a:blip r:embed="rId3">
            <a:alphaModFix/>
          </a:blip>
          <a:stretch>
            <a:fillRect/>
          </a:stretch>
        </p:blipFill>
        <p:spPr>
          <a:xfrm>
            <a:off x="701575" y="758225"/>
            <a:ext cx="7426548" cy="4035500"/>
          </a:xfrm>
          <a:prstGeom prst="rect">
            <a:avLst/>
          </a:prstGeom>
          <a:noFill/>
          <a:ln>
            <a:noFill/>
          </a:ln>
        </p:spPr>
      </p:pic>
      <p:sp>
        <p:nvSpPr>
          <p:cNvPr id="648" name="Google Shape;648;p76"/>
          <p:cNvSpPr txBox="1"/>
          <p:nvPr/>
        </p:nvSpPr>
        <p:spPr>
          <a:xfrm>
            <a:off x="-60075" y="4898100"/>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sp>
        <p:nvSpPr>
          <p:cNvPr id="649" name="Google Shape;649;p76"/>
          <p:cNvSpPr txBox="1"/>
          <p:nvPr/>
        </p:nvSpPr>
        <p:spPr>
          <a:xfrm>
            <a:off x="806600" y="643575"/>
            <a:ext cx="44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GLUE validation set</a:t>
            </a:r>
            <a:endParaRPr sz="1000">
              <a:solidFill>
                <a:schemeClr val="dk1"/>
              </a:solidFill>
            </a:endParaRPr>
          </a:p>
        </p:txBody>
      </p:sp>
      <p:sp>
        <p:nvSpPr>
          <p:cNvPr id="650" name="Google Shape;650;p76"/>
          <p:cNvSpPr/>
          <p:nvPr/>
        </p:nvSpPr>
        <p:spPr>
          <a:xfrm>
            <a:off x="286475" y="1224650"/>
            <a:ext cx="8250300" cy="356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1" name="Google Shape;651;p76"/>
          <p:cNvPicPr preferRelativeResize="0"/>
          <p:nvPr/>
        </p:nvPicPr>
        <p:blipFill rotWithShape="1">
          <a:blip r:embed="rId3">
            <a:alphaModFix/>
          </a:blip>
          <a:srcRect b="67886" l="0" r="0" t="22359"/>
          <a:stretch/>
        </p:blipFill>
        <p:spPr>
          <a:xfrm>
            <a:off x="698350" y="1232600"/>
            <a:ext cx="7426552" cy="393601"/>
          </a:xfrm>
          <a:prstGeom prst="rect">
            <a:avLst/>
          </a:prstGeom>
          <a:noFill/>
          <a:ln>
            <a:noFill/>
          </a:ln>
        </p:spPr>
      </p:pic>
      <p:pic>
        <p:nvPicPr>
          <p:cNvPr id="652" name="Google Shape;652;p76"/>
          <p:cNvPicPr preferRelativeResize="0"/>
          <p:nvPr/>
        </p:nvPicPr>
        <p:blipFill rotWithShape="1">
          <a:blip r:embed="rId3">
            <a:alphaModFix/>
          </a:blip>
          <a:srcRect b="46086" l="0" r="0" t="43510"/>
          <a:stretch/>
        </p:blipFill>
        <p:spPr>
          <a:xfrm>
            <a:off x="698350" y="1651250"/>
            <a:ext cx="7426552" cy="419825"/>
          </a:xfrm>
          <a:prstGeom prst="rect">
            <a:avLst/>
          </a:prstGeom>
          <a:noFill/>
          <a:ln>
            <a:noFill/>
          </a:ln>
        </p:spPr>
      </p:pic>
      <p:pic>
        <p:nvPicPr>
          <p:cNvPr id="653" name="Google Shape;653;p76"/>
          <p:cNvPicPr preferRelativeResize="0"/>
          <p:nvPr/>
        </p:nvPicPr>
        <p:blipFill rotWithShape="1">
          <a:blip r:embed="rId3">
            <a:alphaModFix/>
          </a:blip>
          <a:srcRect b="24201" l="0" r="0" t="64856"/>
          <a:stretch/>
        </p:blipFill>
        <p:spPr>
          <a:xfrm>
            <a:off x="701575" y="2096125"/>
            <a:ext cx="7426552" cy="4415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7"/>
          <p:cNvSpPr txBox="1"/>
          <p:nvPr>
            <p:ph type="title"/>
          </p:nvPr>
        </p:nvSpPr>
        <p:spPr>
          <a:xfrm>
            <a:off x="45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Results </a:t>
            </a:r>
            <a:endParaRPr/>
          </a:p>
        </p:txBody>
      </p:sp>
      <p:sp>
        <p:nvSpPr>
          <p:cNvPr id="659" name="Google Shape;659;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660" name="Google Shape;660;p77"/>
          <p:cNvPicPr preferRelativeResize="0"/>
          <p:nvPr/>
        </p:nvPicPr>
        <p:blipFill>
          <a:blip r:embed="rId3">
            <a:alphaModFix/>
          </a:blip>
          <a:stretch>
            <a:fillRect/>
          </a:stretch>
        </p:blipFill>
        <p:spPr>
          <a:xfrm>
            <a:off x="701575" y="758225"/>
            <a:ext cx="7426548" cy="4035500"/>
          </a:xfrm>
          <a:prstGeom prst="rect">
            <a:avLst/>
          </a:prstGeom>
          <a:noFill/>
          <a:ln>
            <a:noFill/>
          </a:ln>
        </p:spPr>
      </p:pic>
      <p:sp>
        <p:nvSpPr>
          <p:cNvPr id="661" name="Google Shape;661;p77"/>
          <p:cNvSpPr txBox="1"/>
          <p:nvPr/>
        </p:nvSpPr>
        <p:spPr>
          <a:xfrm>
            <a:off x="-60075" y="4898100"/>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sp>
        <p:nvSpPr>
          <p:cNvPr id="662" name="Google Shape;662;p77"/>
          <p:cNvSpPr txBox="1"/>
          <p:nvPr/>
        </p:nvSpPr>
        <p:spPr>
          <a:xfrm>
            <a:off x="806600" y="643575"/>
            <a:ext cx="44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GLUE validation set</a:t>
            </a:r>
            <a:endParaRPr sz="1000">
              <a:solidFill>
                <a:schemeClr val="dk1"/>
              </a:solidFill>
            </a:endParaRPr>
          </a:p>
        </p:txBody>
      </p:sp>
      <p:sp>
        <p:nvSpPr>
          <p:cNvPr id="663" name="Google Shape;663;p77"/>
          <p:cNvSpPr/>
          <p:nvPr/>
        </p:nvSpPr>
        <p:spPr>
          <a:xfrm>
            <a:off x="286475" y="1224650"/>
            <a:ext cx="8250300" cy="356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4" name="Google Shape;664;p77"/>
          <p:cNvPicPr preferRelativeResize="0"/>
          <p:nvPr/>
        </p:nvPicPr>
        <p:blipFill rotWithShape="1">
          <a:blip r:embed="rId3">
            <a:alphaModFix/>
          </a:blip>
          <a:srcRect b="67886" l="0" r="0" t="22359"/>
          <a:stretch/>
        </p:blipFill>
        <p:spPr>
          <a:xfrm>
            <a:off x="698350" y="1232600"/>
            <a:ext cx="7426552" cy="393601"/>
          </a:xfrm>
          <a:prstGeom prst="rect">
            <a:avLst/>
          </a:prstGeom>
          <a:noFill/>
          <a:ln>
            <a:noFill/>
          </a:ln>
        </p:spPr>
      </p:pic>
      <p:pic>
        <p:nvPicPr>
          <p:cNvPr id="665" name="Google Shape;665;p77"/>
          <p:cNvPicPr preferRelativeResize="0"/>
          <p:nvPr/>
        </p:nvPicPr>
        <p:blipFill rotWithShape="1">
          <a:blip r:embed="rId3">
            <a:alphaModFix/>
          </a:blip>
          <a:srcRect b="46086" l="0" r="0" t="43510"/>
          <a:stretch/>
        </p:blipFill>
        <p:spPr>
          <a:xfrm>
            <a:off x="698350" y="1651250"/>
            <a:ext cx="7426552" cy="419825"/>
          </a:xfrm>
          <a:prstGeom prst="rect">
            <a:avLst/>
          </a:prstGeom>
          <a:noFill/>
          <a:ln>
            <a:noFill/>
          </a:ln>
        </p:spPr>
      </p:pic>
      <p:pic>
        <p:nvPicPr>
          <p:cNvPr id="666" name="Google Shape;666;p77"/>
          <p:cNvPicPr preferRelativeResize="0"/>
          <p:nvPr/>
        </p:nvPicPr>
        <p:blipFill rotWithShape="1">
          <a:blip r:embed="rId3">
            <a:alphaModFix/>
          </a:blip>
          <a:srcRect b="24201" l="0" r="0" t="64856"/>
          <a:stretch/>
        </p:blipFill>
        <p:spPr>
          <a:xfrm>
            <a:off x="701575" y="2096125"/>
            <a:ext cx="7426552" cy="441576"/>
          </a:xfrm>
          <a:prstGeom prst="rect">
            <a:avLst/>
          </a:prstGeom>
          <a:noFill/>
          <a:ln>
            <a:noFill/>
          </a:ln>
        </p:spPr>
      </p:pic>
      <p:pic>
        <p:nvPicPr>
          <p:cNvPr id="667" name="Google Shape;667;p77"/>
          <p:cNvPicPr preferRelativeResize="0"/>
          <p:nvPr/>
        </p:nvPicPr>
        <p:blipFill rotWithShape="1">
          <a:blip r:embed="rId3">
            <a:alphaModFix/>
          </a:blip>
          <a:srcRect b="776" l="0" r="0" t="86739"/>
          <a:stretch/>
        </p:blipFill>
        <p:spPr>
          <a:xfrm>
            <a:off x="701575" y="2547250"/>
            <a:ext cx="7426552" cy="503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8"/>
          <p:cNvSpPr txBox="1"/>
          <p:nvPr>
            <p:ph type="title"/>
          </p:nvPr>
        </p:nvSpPr>
        <p:spPr>
          <a:xfrm>
            <a:off x="234450" y="23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Summary </a:t>
            </a:r>
            <a:endParaRPr/>
          </a:p>
        </p:txBody>
      </p:sp>
      <p:sp>
        <p:nvSpPr>
          <p:cNvPr id="673" name="Google Shape;673;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674" name="Google Shape;674;p78"/>
          <p:cNvSpPr txBox="1"/>
          <p:nvPr/>
        </p:nvSpPr>
        <p:spPr>
          <a:xfrm>
            <a:off x="2076625" y="1786800"/>
            <a:ext cx="44022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Higher </a:t>
            </a:r>
            <a:r>
              <a:rPr lang="it" sz="1800">
                <a:solidFill>
                  <a:schemeClr val="dk1"/>
                </a:solidFill>
              </a:rPr>
              <a:t>Performance</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Efficiency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Effectiveness</a:t>
            </a:r>
            <a:r>
              <a:rPr lang="it" sz="1800">
                <a:solidFill>
                  <a:schemeClr val="dk1"/>
                </a:solidFill>
              </a:rPr>
              <a:t> in small size models</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9"/>
          <p:cNvSpPr txBox="1"/>
          <p:nvPr>
            <p:ph type="title"/>
          </p:nvPr>
        </p:nvSpPr>
        <p:spPr>
          <a:xfrm>
            <a:off x="234450" y="23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vs NAS-BERT</a:t>
            </a:r>
            <a:endParaRPr/>
          </a:p>
        </p:txBody>
      </p:sp>
      <p:sp>
        <p:nvSpPr>
          <p:cNvPr id="680" name="Google Shape;680;p79"/>
          <p:cNvSpPr txBox="1"/>
          <p:nvPr>
            <p:ph idx="12" type="sldNum"/>
          </p:nvPr>
        </p:nvSpPr>
        <p:spPr>
          <a:xfrm>
            <a:off x="5392558" y="44091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graphicFrame>
        <p:nvGraphicFramePr>
          <p:cNvPr id="681" name="Google Shape;681;p79"/>
          <p:cNvGraphicFramePr/>
          <p:nvPr/>
        </p:nvGraphicFramePr>
        <p:xfrm>
          <a:off x="1492100" y="1029550"/>
          <a:ext cx="3000000" cy="3000000"/>
        </p:xfrm>
        <a:graphic>
          <a:graphicData uri="http://schemas.openxmlformats.org/drawingml/2006/table">
            <a:tbl>
              <a:tblPr>
                <a:noFill/>
                <a:tableStyleId>{DD1D4100-09BC-4A30-8488-C4FAAC5E44B6}</a:tableStyleId>
              </a:tblPr>
              <a:tblGrid>
                <a:gridCol w="2167675"/>
                <a:gridCol w="2281475"/>
              </a:tblGrid>
              <a:tr h="381000">
                <a:tc gridSpan="2">
                  <a:txBody>
                    <a:bodyPr/>
                    <a:lstStyle/>
                    <a:p>
                      <a:pPr indent="0" lvl="0" marL="0" rtl="0" algn="ctr">
                        <a:spcBef>
                          <a:spcPts val="0"/>
                        </a:spcBef>
                        <a:spcAft>
                          <a:spcPts val="0"/>
                        </a:spcAft>
                        <a:buNone/>
                      </a:pPr>
                      <a:r>
                        <a:rPr b="1" lang="it"/>
                        <a:t>Differences </a:t>
                      </a:r>
                      <a:endParaRPr b="1"/>
                    </a:p>
                  </a:txBody>
                  <a:tcPr marT="91425" marB="91425" marR="91425" marL="91425"/>
                </a:tc>
                <a:tc hMerge="1"/>
              </a:tr>
              <a:tr h="381000">
                <a:tc>
                  <a:txBody>
                    <a:bodyPr/>
                    <a:lstStyle/>
                    <a:p>
                      <a:pPr indent="0" lvl="0" marL="0" rtl="0" algn="l">
                        <a:spcBef>
                          <a:spcPts val="0"/>
                        </a:spcBef>
                        <a:spcAft>
                          <a:spcPts val="0"/>
                        </a:spcAft>
                        <a:buNone/>
                      </a:pPr>
                      <a:r>
                        <a:rPr b="1" lang="it"/>
                        <a:t>Evolved Transformer </a:t>
                      </a:r>
                      <a:endParaRPr b="1"/>
                    </a:p>
                  </a:txBody>
                  <a:tcPr marT="91425" marB="91425" marR="91425" marL="91425"/>
                </a:tc>
                <a:tc>
                  <a:txBody>
                    <a:bodyPr/>
                    <a:lstStyle/>
                    <a:p>
                      <a:pPr indent="0" lvl="0" marL="0" rtl="0" algn="l">
                        <a:spcBef>
                          <a:spcPts val="0"/>
                        </a:spcBef>
                        <a:spcAft>
                          <a:spcPts val="0"/>
                        </a:spcAft>
                        <a:buNone/>
                      </a:pPr>
                      <a:r>
                        <a:rPr b="1" lang="it"/>
                        <a:t>NAS-BERT</a:t>
                      </a:r>
                      <a:endParaRPr b="1"/>
                    </a:p>
                  </a:txBody>
                  <a:tcPr marT="91425" marB="91425" marR="91425" marL="91425"/>
                </a:tc>
              </a:tr>
              <a:tr h="381000">
                <a:tc>
                  <a:txBody>
                    <a:bodyPr/>
                    <a:lstStyle/>
                    <a:p>
                      <a:pPr indent="0" lvl="0" marL="0" rtl="0" algn="l">
                        <a:spcBef>
                          <a:spcPts val="0"/>
                        </a:spcBef>
                        <a:spcAft>
                          <a:spcPts val="0"/>
                        </a:spcAft>
                        <a:buNone/>
                      </a:pPr>
                      <a:r>
                        <a:rPr lang="it"/>
                        <a:t>Encoder-Decoder </a:t>
                      </a:r>
                      <a:endParaRPr/>
                    </a:p>
                  </a:txBody>
                  <a:tcPr marT="91425" marB="91425" marR="91425" marL="91425"/>
                </a:tc>
                <a:tc>
                  <a:txBody>
                    <a:bodyPr/>
                    <a:lstStyle/>
                    <a:p>
                      <a:pPr indent="0" lvl="0" marL="0" rtl="0" algn="l">
                        <a:spcBef>
                          <a:spcPts val="0"/>
                        </a:spcBef>
                        <a:spcAft>
                          <a:spcPts val="0"/>
                        </a:spcAft>
                        <a:buNone/>
                      </a:pPr>
                      <a:r>
                        <a:rPr lang="it"/>
                        <a:t>Encoder </a:t>
                      </a:r>
                      <a:endParaRPr/>
                    </a:p>
                  </a:txBody>
                  <a:tcPr marT="91425" marB="91425" marR="91425" marL="91425"/>
                </a:tc>
              </a:tr>
              <a:tr h="381000">
                <a:tc>
                  <a:txBody>
                    <a:bodyPr/>
                    <a:lstStyle/>
                    <a:p>
                      <a:pPr indent="0" lvl="0" marL="0" rtl="0" algn="l">
                        <a:spcBef>
                          <a:spcPts val="0"/>
                        </a:spcBef>
                        <a:spcAft>
                          <a:spcPts val="0"/>
                        </a:spcAft>
                        <a:buNone/>
                      </a:pPr>
                      <a:r>
                        <a:rPr lang="it"/>
                        <a:t>Cell Search Space</a:t>
                      </a:r>
                      <a:endParaRPr/>
                    </a:p>
                  </a:txBody>
                  <a:tcPr marT="91425" marB="91425" marR="91425" marL="91425"/>
                </a:tc>
                <a:tc>
                  <a:txBody>
                    <a:bodyPr/>
                    <a:lstStyle/>
                    <a:p>
                      <a:pPr indent="0" lvl="0" marL="0" rtl="0" algn="l">
                        <a:spcBef>
                          <a:spcPts val="0"/>
                        </a:spcBef>
                        <a:spcAft>
                          <a:spcPts val="0"/>
                        </a:spcAft>
                        <a:buNone/>
                      </a:pPr>
                      <a:r>
                        <a:rPr lang="it"/>
                        <a:t>Chain Search Space</a:t>
                      </a:r>
                      <a:endParaRPr/>
                    </a:p>
                  </a:txBody>
                  <a:tcPr marT="91425" marB="91425" marR="91425" marL="91425"/>
                </a:tc>
              </a:tr>
              <a:tr h="381000">
                <a:tc>
                  <a:txBody>
                    <a:bodyPr/>
                    <a:lstStyle/>
                    <a:p>
                      <a:pPr indent="0" lvl="0" marL="0" rtl="0" algn="l">
                        <a:spcBef>
                          <a:spcPts val="0"/>
                        </a:spcBef>
                        <a:spcAft>
                          <a:spcPts val="0"/>
                        </a:spcAft>
                        <a:buNone/>
                      </a:pPr>
                      <a:r>
                        <a:rPr lang="it"/>
                        <a:t>Evolutionary Algorithms</a:t>
                      </a:r>
                      <a:endParaRPr/>
                    </a:p>
                  </a:txBody>
                  <a:tcPr marT="91425" marB="91425" marR="91425" marL="91425"/>
                </a:tc>
                <a:tc>
                  <a:txBody>
                    <a:bodyPr/>
                    <a:lstStyle/>
                    <a:p>
                      <a:pPr indent="0" lvl="0" marL="0" rtl="0" algn="l">
                        <a:spcBef>
                          <a:spcPts val="0"/>
                        </a:spcBef>
                        <a:spcAft>
                          <a:spcPts val="0"/>
                        </a:spcAft>
                        <a:buNone/>
                      </a:pPr>
                      <a:r>
                        <a:rPr lang="it"/>
                        <a:t>One-shot </a:t>
                      </a:r>
                      <a:endParaRPr/>
                    </a:p>
                  </a:txBody>
                  <a:tcPr marT="91425" marB="91425" marR="91425" marL="91425"/>
                </a:tc>
              </a:tr>
              <a:tr h="381000">
                <a:tc>
                  <a:txBody>
                    <a:bodyPr/>
                    <a:lstStyle/>
                    <a:p>
                      <a:pPr indent="0" lvl="0" marL="0" rtl="0" algn="l">
                        <a:spcBef>
                          <a:spcPts val="0"/>
                        </a:spcBef>
                        <a:spcAft>
                          <a:spcPts val="0"/>
                        </a:spcAft>
                        <a:buNone/>
                      </a:pPr>
                      <a:r>
                        <a:rPr lang="it"/>
                        <a:t>No </a:t>
                      </a:r>
                      <a:r>
                        <a:rPr lang="it"/>
                        <a:t>hardware</a:t>
                      </a:r>
                      <a:r>
                        <a:rPr lang="it"/>
                        <a:t> </a:t>
                      </a:r>
                      <a:r>
                        <a:rPr lang="it"/>
                        <a:t>constraint</a:t>
                      </a:r>
                      <a:r>
                        <a:rPr lang="it"/>
                        <a:t> </a:t>
                      </a:r>
                      <a:endParaRPr/>
                    </a:p>
                  </a:txBody>
                  <a:tcPr marT="91425" marB="91425" marR="91425" marL="91425"/>
                </a:tc>
                <a:tc>
                  <a:txBody>
                    <a:bodyPr/>
                    <a:lstStyle/>
                    <a:p>
                      <a:pPr indent="0" lvl="0" marL="0" rtl="0" algn="l">
                        <a:spcBef>
                          <a:spcPts val="0"/>
                        </a:spcBef>
                        <a:spcAft>
                          <a:spcPts val="0"/>
                        </a:spcAft>
                        <a:buNone/>
                      </a:pPr>
                      <a:r>
                        <a:rPr lang="it"/>
                        <a:t>Hardware constraint </a:t>
                      </a:r>
                      <a:endParaRPr/>
                    </a:p>
                  </a:txBody>
                  <a:tcPr marT="91425" marB="91425" marR="91425" marL="91425"/>
                </a:tc>
              </a:tr>
              <a:tr h="381000">
                <a:tc>
                  <a:txBody>
                    <a:bodyPr/>
                    <a:lstStyle/>
                    <a:p>
                      <a:pPr indent="0" lvl="0" marL="0" rtl="0" algn="l">
                        <a:spcBef>
                          <a:spcPts val="0"/>
                        </a:spcBef>
                        <a:spcAft>
                          <a:spcPts val="0"/>
                        </a:spcAft>
                        <a:buNone/>
                      </a:pPr>
                      <a:r>
                        <a:rPr lang="it"/>
                        <a:t>One model size </a:t>
                      </a:r>
                      <a:endParaRPr/>
                    </a:p>
                  </a:txBody>
                  <a:tcPr marT="91425" marB="91425" marR="91425" marL="91425"/>
                </a:tc>
                <a:tc>
                  <a:txBody>
                    <a:bodyPr/>
                    <a:lstStyle/>
                    <a:p>
                      <a:pPr indent="0" lvl="0" marL="0" rtl="0" algn="l">
                        <a:spcBef>
                          <a:spcPts val="0"/>
                        </a:spcBef>
                        <a:spcAft>
                          <a:spcPts val="0"/>
                        </a:spcAft>
                        <a:buNone/>
                      </a:pPr>
                      <a:r>
                        <a:rPr lang="it"/>
                        <a:t>Different </a:t>
                      </a:r>
                      <a:r>
                        <a:rPr lang="it"/>
                        <a:t>model</a:t>
                      </a:r>
                      <a:r>
                        <a:rPr lang="it"/>
                        <a:t> sizes </a:t>
                      </a:r>
                      <a:endParaRPr/>
                    </a:p>
                  </a:txBody>
                  <a:tcPr marT="91425" marB="91425" marR="91425" marL="91425"/>
                </a:tc>
              </a:tr>
            </a:tbl>
          </a:graphicData>
        </a:graphic>
      </p:graphicFrame>
      <p:sp>
        <p:nvSpPr>
          <p:cNvPr id="682" name="Google Shape;682;p79"/>
          <p:cNvSpPr/>
          <p:nvPr/>
        </p:nvSpPr>
        <p:spPr>
          <a:xfrm>
            <a:off x="1455725" y="1824450"/>
            <a:ext cx="4521900" cy="3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79"/>
          <p:cNvSpPr/>
          <p:nvPr/>
        </p:nvSpPr>
        <p:spPr>
          <a:xfrm>
            <a:off x="1455725" y="2229400"/>
            <a:ext cx="4521900" cy="3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79"/>
          <p:cNvSpPr/>
          <p:nvPr/>
        </p:nvSpPr>
        <p:spPr>
          <a:xfrm>
            <a:off x="1455725" y="2617025"/>
            <a:ext cx="4521900" cy="3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79"/>
          <p:cNvSpPr/>
          <p:nvPr/>
        </p:nvSpPr>
        <p:spPr>
          <a:xfrm>
            <a:off x="1455725" y="3010550"/>
            <a:ext cx="4521900" cy="3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79"/>
          <p:cNvSpPr/>
          <p:nvPr/>
        </p:nvSpPr>
        <p:spPr>
          <a:xfrm>
            <a:off x="1455725" y="3409600"/>
            <a:ext cx="4521900" cy="3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692" name="Google Shape;69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AGENDA</a:t>
            </a:r>
            <a:endParaRPr/>
          </a:p>
        </p:txBody>
      </p:sp>
      <p:sp>
        <p:nvSpPr>
          <p:cNvPr id="693" name="Google Shape;693;p80"/>
          <p:cNvSpPr txBox="1"/>
          <p:nvPr/>
        </p:nvSpPr>
        <p:spPr>
          <a:xfrm>
            <a:off x="513975" y="1463875"/>
            <a:ext cx="55479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B7B7B7"/>
              </a:buClr>
              <a:buSzPts val="1800"/>
              <a:buChar char="●"/>
            </a:pPr>
            <a:r>
              <a:rPr lang="it" sz="1800">
                <a:solidFill>
                  <a:srgbClr val="B7B7B7"/>
                </a:solidFill>
                <a:highlight>
                  <a:schemeClr val="lt1"/>
                </a:highlight>
              </a:rPr>
              <a:t>Transformers</a:t>
            </a:r>
            <a:endParaRPr sz="1800">
              <a:solidFill>
                <a:srgbClr val="B7B7B7"/>
              </a:solidFill>
              <a:highlight>
                <a:schemeClr val="lt1"/>
              </a:highlight>
            </a:endParaRPr>
          </a:p>
          <a:p>
            <a:pPr indent="0" lvl="0" marL="457200" rtl="0" algn="l">
              <a:spcBef>
                <a:spcPts val="0"/>
              </a:spcBef>
              <a:spcAft>
                <a:spcPts val="0"/>
              </a:spcAft>
              <a:buNone/>
            </a:pPr>
            <a:r>
              <a:t/>
            </a:r>
            <a:endParaRPr sz="1800">
              <a:solidFill>
                <a:srgbClr val="B7B7B7"/>
              </a:solidFill>
              <a:highlight>
                <a:srgbClr val="CCCCCC"/>
              </a:highlight>
            </a:endParaRPr>
          </a:p>
          <a:p>
            <a:pPr indent="-342900" lvl="0" marL="457200" rtl="0" algn="l">
              <a:spcBef>
                <a:spcPts val="0"/>
              </a:spcBef>
              <a:spcAft>
                <a:spcPts val="0"/>
              </a:spcAft>
              <a:buClr>
                <a:srgbClr val="B7B7B7"/>
              </a:buClr>
              <a:buSzPts val="1800"/>
              <a:buChar char="●"/>
            </a:pPr>
            <a:r>
              <a:rPr lang="it" sz="1800">
                <a:solidFill>
                  <a:srgbClr val="B7B7B7"/>
                </a:solidFill>
                <a:highlight>
                  <a:schemeClr val="lt1"/>
                </a:highlight>
              </a:rPr>
              <a:t>NAS</a:t>
            </a:r>
            <a:endParaRPr sz="1800">
              <a:solidFill>
                <a:srgbClr val="B7B7B7"/>
              </a:solidFill>
              <a:highlight>
                <a:schemeClr val="lt1"/>
              </a:highlight>
            </a:endParaRPr>
          </a:p>
          <a:p>
            <a:pPr indent="0" lvl="0" marL="0" rtl="0" algn="l">
              <a:spcBef>
                <a:spcPts val="0"/>
              </a:spcBef>
              <a:spcAft>
                <a:spcPts val="0"/>
              </a:spcAft>
              <a:buNone/>
            </a:pPr>
            <a:r>
              <a:t/>
            </a:r>
            <a:endParaRPr sz="1800">
              <a:solidFill>
                <a:srgbClr val="B7B7B7"/>
              </a:solidFill>
            </a:endParaRPr>
          </a:p>
          <a:p>
            <a:pPr indent="-342900" lvl="0" marL="457200" rtl="0" algn="l">
              <a:spcBef>
                <a:spcPts val="0"/>
              </a:spcBef>
              <a:spcAft>
                <a:spcPts val="0"/>
              </a:spcAft>
              <a:buClr>
                <a:srgbClr val="B7B7B7"/>
              </a:buClr>
              <a:buSzPts val="1800"/>
              <a:buChar char="●"/>
            </a:pPr>
            <a:r>
              <a:rPr lang="it" sz="1800">
                <a:solidFill>
                  <a:srgbClr val="B7B7B7"/>
                </a:solidFill>
              </a:rPr>
              <a:t>NAS for Transformers</a:t>
            </a:r>
            <a:endParaRPr sz="1800">
              <a:solidFill>
                <a:srgbClr val="B7B7B7"/>
              </a:solidFill>
            </a:endParaRPr>
          </a:p>
          <a:p>
            <a:pPr indent="0" lvl="0" marL="0" rtl="0" algn="l">
              <a:spcBef>
                <a:spcPts val="0"/>
              </a:spcBef>
              <a:spcAft>
                <a:spcPts val="0"/>
              </a:spcAft>
              <a:buNone/>
            </a:pPr>
            <a:r>
              <a:t/>
            </a:r>
            <a:endParaRPr sz="1800">
              <a:solidFill>
                <a:srgbClr val="B7B7B7"/>
              </a:solidFill>
            </a:endParaRPr>
          </a:p>
          <a:p>
            <a:pPr indent="-342900" lvl="0" marL="457200" rtl="0" algn="l">
              <a:spcBef>
                <a:spcPts val="0"/>
              </a:spcBef>
              <a:spcAft>
                <a:spcPts val="0"/>
              </a:spcAft>
              <a:buClr>
                <a:schemeClr val="dk1"/>
              </a:buClr>
              <a:buSzPts val="1800"/>
              <a:buChar char="●"/>
            </a:pPr>
            <a:r>
              <a:rPr lang="it" sz="1800">
                <a:solidFill>
                  <a:schemeClr val="dk1"/>
                </a:solidFill>
              </a:rPr>
              <a:t>Limitations &amp; Future Directions</a:t>
            </a:r>
            <a:endParaRPr sz="1800">
              <a:solidFill>
                <a:schemeClr val="dk1"/>
              </a:solidFill>
            </a:endParaRPr>
          </a:p>
          <a:p>
            <a:pPr indent="0" lvl="0" marL="0" rtl="0" algn="l">
              <a:spcBef>
                <a:spcPts val="0"/>
              </a:spcBef>
              <a:spcAft>
                <a:spcPts val="0"/>
              </a:spcAft>
              <a:buNone/>
            </a:pPr>
            <a:r>
              <a:t/>
            </a:r>
            <a:endParaRPr sz="1800">
              <a:solidFill>
                <a:srgbClr val="B7B7B7"/>
              </a:solidFill>
            </a:endParaRPr>
          </a:p>
          <a:p>
            <a:pPr indent="0" lvl="0" marL="0" rtl="0" algn="l">
              <a:spcBef>
                <a:spcPts val="0"/>
              </a:spcBef>
              <a:spcAft>
                <a:spcPts val="0"/>
              </a:spcAft>
              <a:buNone/>
            </a:pPr>
            <a:r>
              <a:t/>
            </a:r>
            <a:endParaRPr sz="1800">
              <a:solidFill>
                <a:srgbClr val="B7B7B7"/>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Limitations &amp; Future Directions</a:t>
            </a:r>
            <a:endParaRPr/>
          </a:p>
        </p:txBody>
      </p:sp>
      <p:sp>
        <p:nvSpPr>
          <p:cNvPr id="699" name="Google Shape;69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700" name="Google Shape;700;p81"/>
          <p:cNvSpPr txBox="1"/>
          <p:nvPr/>
        </p:nvSpPr>
        <p:spPr>
          <a:xfrm>
            <a:off x="1673325" y="1450200"/>
            <a:ext cx="63585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Manually human-designed search spaces</a:t>
            </a:r>
            <a:endParaRPr sz="1800">
              <a:solidFill>
                <a:schemeClr val="dk1"/>
              </a:solidFill>
            </a:endParaRPr>
          </a:p>
          <a:p>
            <a:pPr indent="0" lvl="0" marL="457200" rtl="0" algn="l">
              <a:spcBef>
                <a:spcPts val="0"/>
              </a:spcBef>
              <a:spcAft>
                <a:spcPts val="0"/>
              </a:spcAft>
              <a:buNone/>
            </a:pPr>
            <a:r>
              <a:rPr lang="it" sz="1800">
                <a:solidFill>
                  <a:schemeClr val="dk1"/>
                </a:solidFill>
              </a:rPr>
              <a:t>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Mainly Cell search spaces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Speed up techniques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HW-NAS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43750" y="154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Transformers: Training </a:t>
            </a:r>
            <a:endParaRPr/>
          </a:p>
        </p:txBody>
      </p:sp>
      <p:pic>
        <p:nvPicPr>
          <p:cNvPr id="105" name="Google Shape;105;p19"/>
          <p:cNvPicPr preferRelativeResize="0"/>
          <p:nvPr/>
        </p:nvPicPr>
        <p:blipFill>
          <a:blip r:embed="rId3">
            <a:alphaModFix/>
          </a:blip>
          <a:stretch>
            <a:fillRect/>
          </a:stretch>
        </p:blipFill>
        <p:spPr>
          <a:xfrm>
            <a:off x="5800625" y="673588"/>
            <a:ext cx="2796600" cy="3796325"/>
          </a:xfrm>
          <a:prstGeom prst="rect">
            <a:avLst/>
          </a:prstGeom>
          <a:noFill/>
          <a:ln>
            <a:noFill/>
          </a:ln>
        </p:spPr>
      </p:pic>
      <p:sp>
        <p:nvSpPr>
          <p:cNvPr id="106" name="Google Shape;106;p19"/>
          <p:cNvSpPr txBox="1"/>
          <p:nvPr/>
        </p:nvSpPr>
        <p:spPr>
          <a:xfrm>
            <a:off x="-51500" y="4908975"/>
            <a:ext cx="403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accent5"/>
                </a:solidFill>
                <a:hlinkClick r:id="rId4">
                  <a:extLst>
                    <a:ext uri="{A12FA001-AC4F-418D-AE19-62706E023703}">
                      <ahyp:hlinkClr val="tx"/>
                    </a:ext>
                  </a:extLst>
                </a:hlinkClick>
              </a:rPr>
              <a:t>Vaswani et al., 2017</a:t>
            </a:r>
            <a:r>
              <a:rPr lang="it" sz="800">
                <a:solidFill>
                  <a:schemeClr val="dk2"/>
                </a:solidFill>
              </a:rPr>
              <a:t>)</a:t>
            </a:r>
            <a:endParaRPr sz="800">
              <a:solidFill>
                <a:schemeClr val="dk2"/>
              </a:solidFill>
            </a:endParaRPr>
          </a:p>
        </p:txBody>
      </p:sp>
      <p:sp>
        <p:nvSpPr>
          <p:cNvPr id="107" name="Google Shape;107;p19"/>
          <p:cNvSpPr txBox="1"/>
          <p:nvPr/>
        </p:nvSpPr>
        <p:spPr>
          <a:xfrm>
            <a:off x="5800625" y="5054575"/>
            <a:ext cx="335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08" name="Google Shape;10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09" name="Google Shape;109;p19"/>
          <p:cNvSpPr txBox="1"/>
          <p:nvPr/>
        </p:nvSpPr>
        <p:spPr>
          <a:xfrm>
            <a:off x="1420500" y="4857850"/>
            <a:ext cx="555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10" name="Google Shape;110;p19"/>
          <p:cNvSpPr txBox="1"/>
          <p:nvPr/>
        </p:nvSpPr>
        <p:spPr>
          <a:xfrm>
            <a:off x="812550" y="1287325"/>
            <a:ext cx="55584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Pre-training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Fine-tuning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2"/>
          <p:cNvSpPr txBox="1"/>
          <p:nvPr>
            <p:ph type="title"/>
          </p:nvPr>
        </p:nvSpPr>
        <p:spPr>
          <a:xfrm>
            <a:off x="3666925" y="2152650"/>
            <a:ext cx="1722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End</a:t>
            </a:r>
            <a:endParaRPr/>
          </a:p>
        </p:txBody>
      </p:sp>
      <p:sp>
        <p:nvSpPr>
          <p:cNvPr id="706" name="Google Shape;706;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3"/>
          <p:cNvSpPr txBox="1"/>
          <p:nvPr>
            <p:ph type="title"/>
          </p:nvPr>
        </p:nvSpPr>
        <p:spPr>
          <a:xfrm>
            <a:off x="311700" y="2135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Questions?</a:t>
            </a:r>
            <a:endParaRPr/>
          </a:p>
        </p:txBody>
      </p:sp>
      <p:sp>
        <p:nvSpPr>
          <p:cNvPr id="712" name="Google Shape;712;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4"/>
          <p:cNvSpPr txBox="1"/>
          <p:nvPr>
            <p:ph type="title"/>
          </p:nvPr>
        </p:nvSpPr>
        <p:spPr>
          <a:xfrm>
            <a:off x="0" y="65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Architecture </a:t>
            </a:r>
            <a:endParaRPr/>
          </a:p>
        </p:txBody>
      </p:sp>
      <p:sp>
        <p:nvSpPr>
          <p:cNvPr id="718" name="Google Shape;718;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719" name="Google Shape;719;p84"/>
          <p:cNvSpPr txBox="1"/>
          <p:nvPr/>
        </p:nvSpPr>
        <p:spPr>
          <a:xfrm>
            <a:off x="0" y="4905625"/>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Image: (</a:t>
            </a:r>
            <a:r>
              <a:rPr lang="it" sz="800" u="sng">
                <a:solidFill>
                  <a:schemeClr val="hlink"/>
                </a:solidFill>
                <a:hlinkClick r:id="rId3"/>
              </a:rPr>
              <a:t>So et al., 2019</a:t>
            </a:r>
            <a:r>
              <a:rPr lang="it" sz="800">
                <a:solidFill>
                  <a:schemeClr val="dk2"/>
                </a:solidFill>
              </a:rPr>
              <a:t>)</a:t>
            </a:r>
            <a:endParaRPr sz="800">
              <a:solidFill>
                <a:schemeClr val="dk2"/>
              </a:solidFill>
            </a:endParaRPr>
          </a:p>
        </p:txBody>
      </p:sp>
      <p:pic>
        <p:nvPicPr>
          <p:cNvPr id="720" name="Google Shape;720;p84"/>
          <p:cNvPicPr preferRelativeResize="0"/>
          <p:nvPr/>
        </p:nvPicPr>
        <p:blipFill rotWithShape="1">
          <a:blip r:embed="rId4">
            <a:alphaModFix/>
          </a:blip>
          <a:srcRect b="0" l="0" r="0" t="6279"/>
          <a:stretch/>
        </p:blipFill>
        <p:spPr>
          <a:xfrm>
            <a:off x="191450" y="946375"/>
            <a:ext cx="2140875" cy="3923825"/>
          </a:xfrm>
          <a:prstGeom prst="rect">
            <a:avLst/>
          </a:prstGeom>
          <a:noFill/>
          <a:ln>
            <a:noFill/>
          </a:ln>
        </p:spPr>
      </p:pic>
      <p:pic>
        <p:nvPicPr>
          <p:cNvPr id="721" name="Google Shape;721;p84"/>
          <p:cNvPicPr preferRelativeResize="0"/>
          <p:nvPr/>
        </p:nvPicPr>
        <p:blipFill rotWithShape="1">
          <a:blip r:embed="rId5">
            <a:alphaModFix/>
          </a:blip>
          <a:srcRect b="604" l="1865" r="-2135" t="4913"/>
          <a:stretch/>
        </p:blipFill>
        <p:spPr>
          <a:xfrm>
            <a:off x="4312725" y="973025"/>
            <a:ext cx="3119776" cy="3870525"/>
          </a:xfrm>
          <a:prstGeom prst="rect">
            <a:avLst/>
          </a:prstGeom>
          <a:noFill/>
          <a:ln>
            <a:noFill/>
          </a:ln>
        </p:spPr>
      </p:pic>
      <p:sp>
        <p:nvSpPr>
          <p:cNvPr id="722" name="Google Shape;722;p84"/>
          <p:cNvSpPr txBox="1"/>
          <p:nvPr/>
        </p:nvSpPr>
        <p:spPr>
          <a:xfrm>
            <a:off x="191450" y="638575"/>
            <a:ext cx="223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dk1"/>
                </a:solidFill>
              </a:rPr>
              <a:t>The Evolved Transformer Encoder Cell</a:t>
            </a:r>
            <a:endParaRPr b="1" sz="800">
              <a:solidFill>
                <a:schemeClr val="dk1"/>
              </a:solidFill>
            </a:endParaRPr>
          </a:p>
        </p:txBody>
      </p:sp>
      <p:pic>
        <p:nvPicPr>
          <p:cNvPr id="723" name="Google Shape;723;p84"/>
          <p:cNvPicPr preferRelativeResize="0"/>
          <p:nvPr/>
        </p:nvPicPr>
        <p:blipFill rotWithShape="1">
          <a:blip r:embed="rId6">
            <a:alphaModFix/>
          </a:blip>
          <a:srcRect b="0" l="0" r="6838" t="0"/>
          <a:stretch/>
        </p:blipFill>
        <p:spPr>
          <a:xfrm>
            <a:off x="2539450" y="913950"/>
            <a:ext cx="1691700" cy="3988675"/>
          </a:xfrm>
          <a:prstGeom prst="rect">
            <a:avLst/>
          </a:prstGeom>
          <a:noFill/>
          <a:ln>
            <a:noFill/>
          </a:ln>
        </p:spPr>
      </p:pic>
      <p:pic>
        <p:nvPicPr>
          <p:cNvPr id="724" name="Google Shape;724;p84"/>
          <p:cNvPicPr preferRelativeResize="0"/>
          <p:nvPr/>
        </p:nvPicPr>
        <p:blipFill rotWithShape="1">
          <a:blip r:embed="rId7">
            <a:alphaModFix/>
          </a:blip>
          <a:srcRect b="0" l="17382" r="0" t="0"/>
          <a:stretch/>
        </p:blipFill>
        <p:spPr>
          <a:xfrm>
            <a:off x="7395500" y="946367"/>
            <a:ext cx="1588650" cy="4130457"/>
          </a:xfrm>
          <a:prstGeom prst="rect">
            <a:avLst/>
          </a:prstGeom>
          <a:noFill/>
          <a:ln>
            <a:noFill/>
          </a:ln>
        </p:spPr>
      </p:pic>
      <p:sp>
        <p:nvSpPr>
          <p:cNvPr id="725" name="Google Shape;725;p84"/>
          <p:cNvSpPr txBox="1"/>
          <p:nvPr/>
        </p:nvSpPr>
        <p:spPr>
          <a:xfrm>
            <a:off x="4657100" y="638575"/>
            <a:ext cx="223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dk1"/>
                </a:solidFill>
              </a:rPr>
              <a:t>The Evolved Transformer Decoder Cell</a:t>
            </a:r>
            <a:endParaRPr b="1" sz="800">
              <a:solidFill>
                <a:schemeClr val="dk1"/>
              </a:solidFill>
            </a:endParaRPr>
          </a:p>
        </p:txBody>
      </p:sp>
      <p:sp>
        <p:nvSpPr>
          <p:cNvPr id="726" name="Google Shape;726;p84"/>
          <p:cNvSpPr txBox="1"/>
          <p:nvPr/>
        </p:nvSpPr>
        <p:spPr>
          <a:xfrm>
            <a:off x="2424050" y="638575"/>
            <a:ext cx="223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dk1"/>
                </a:solidFill>
              </a:rPr>
              <a:t>The Transformer Encoder Layer</a:t>
            </a:r>
            <a:endParaRPr b="1" sz="800">
              <a:solidFill>
                <a:schemeClr val="dk1"/>
              </a:solidFill>
            </a:endParaRPr>
          </a:p>
        </p:txBody>
      </p:sp>
      <p:sp>
        <p:nvSpPr>
          <p:cNvPr id="727" name="Google Shape;727;p84"/>
          <p:cNvSpPr txBox="1"/>
          <p:nvPr/>
        </p:nvSpPr>
        <p:spPr>
          <a:xfrm>
            <a:off x="7315650" y="638575"/>
            <a:ext cx="223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solidFill>
                  <a:schemeClr val="dk1"/>
                </a:solidFill>
              </a:rPr>
              <a:t>The Transformer Decoder Layer</a:t>
            </a:r>
            <a:endParaRPr b="1" sz="8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5"/>
          <p:cNvSpPr txBox="1"/>
          <p:nvPr>
            <p:ph type="title"/>
          </p:nvPr>
        </p:nvSpPr>
        <p:spPr>
          <a:xfrm>
            <a:off x="187950" y="243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Ablation studies </a:t>
            </a:r>
            <a:endParaRPr/>
          </a:p>
        </p:txBody>
      </p:sp>
      <p:sp>
        <p:nvSpPr>
          <p:cNvPr id="733" name="Google Shape;733;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734" name="Google Shape;734;p85"/>
          <p:cNvPicPr preferRelativeResize="0"/>
          <p:nvPr/>
        </p:nvPicPr>
        <p:blipFill>
          <a:blip r:embed="rId3">
            <a:alphaModFix/>
          </a:blip>
          <a:stretch>
            <a:fillRect/>
          </a:stretch>
        </p:blipFill>
        <p:spPr>
          <a:xfrm>
            <a:off x="361225" y="1348000"/>
            <a:ext cx="8839203" cy="2186242"/>
          </a:xfrm>
          <a:prstGeom prst="rect">
            <a:avLst/>
          </a:prstGeom>
          <a:noFill/>
          <a:ln>
            <a:noFill/>
          </a:ln>
        </p:spPr>
      </p:pic>
      <p:sp>
        <p:nvSpPr>
          <p:cNvPr id="735" name="Google Shape;735;p85"/>
          <p:cNvSpPr txBox="1"/>
          <p:nvPr/>
        </p:nvSpPr>
        <p:spPr>
          <a:xfrm>
            <a:off x="-60075" y="4898100"/>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6"/>
          <p:cNvSpPr txBox="1"/>
          <p:nvPr>
            <p:ph type="title"/>
          </p:nvPr>
        </p:nvSpPr>
        <p:spPr>
          <a:xfrm>
            <a:off x="45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NAS-BERT: Results </a:t>
            </a:r>
            <a:endParaRPr/>
          </a:p>
        </p:txBody>
      </p:sp>
      <p:sp>
        <p:nvSpPr>
          <p:cNvPr id="741" name="Google Shape;741;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742" name="Google Shape;742;p86"/>
          <p:cNvPicPr preferRelativeResize="0"/>
          <p:nvPr/>
        </p:nvPicPr>
        <p:blipFill>
          <a:blip r:embed="rId3">
            <a:alphaModFix/>
          </a:blip>
          <a:stretch>
            <a:fillRect/>
          </a:stretch>
        </p:blipFill>
        <p:spPr>
          <a:xfrm>
            <a:off x="701575" y="758225"/>
            <a:ext cx="7426548" cy="4035500"/>
          </a:xfrm>
          <a:prstGeom prst="rect">
            <a:avLst/>
          </a:prstGeom>
          <a:noFill/>
          <a:ln>
            <a:noFill/>
          </a:ln>
        </p:spPr>
      </p:pic>
      <p:sp>
        <p:nvSpPr>
          <p:cNvPr id="743" name="Google Shape;743;p86"/>
          <p:cNvSpPr txBox="1"/>
          <p:nvPr/>
        </p:nvSpPr>
        <p:spPr>
          <a:xfrm>
            <a:off x="-60075" y="4898100"/>
            <a:ext cx="356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Xu et al., 2021</a:t>
            </a:r>
            <a:r>
              <a:rPr lang="it" sz="800">
                <a:solidFill>
                  <a:schemeClr val="dk2"/>
                </a:solidFill>
              </a:rPr>
              <a:t>)</a:t>
            </a:r>
            <a:endParaRPr sz="800">
              <a:solidFill>
                <a:schemeClr val="dk2"/>
              </a:solidFill>
            </a:endParaRPr>
          </a:p>
        </p:txBody>
      </p:sp>
      <p:sp>
        <p:nvSpPr>
          <p:cNvPr id="744" name="Google Shape;744;p86"/>
          <p:cNvSpPr txBox="1"/>
          <p:nvPr/>
        </p:nvSpPr>
        <p:spPr>
          <a:xfrm>
            <a:off x="806600" y="643575"/>
            <a:ext cx="44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GLUE validation set</a:t>
            </a:r>
            <a:endParaRPr sz="10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7"/>
          <p:cNvSpPr txBox="1"/>
          <p:nvPr>
            <p:ph type="title"/>
          </p:nvPr>
        </p:nvSpPr>
        <p:spPr>
          <a:xfrm>
            <a:off x="98700" y="10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PDH</a:t>
            </a:r>
            <a:endParaRPr/>
          </a:p>
        </p:txBody>
      </p:sp>
      <p:sp>
        <p:nvSpPr>
          <p:cNvPr id="750" name="Google Shape;750;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751" name="Google Shape;751;p87"/>
          <p:cNvSpPr txBox="1"/>
          <p:nvPr/>
        </p:nvSpPr>
        <p:spPr>
          <a:xfrm>
            <a:off x="2586950" y="1065350"/>
            <a:ext cx="454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p:txBody>
      </p:sp>
      <p:pic>
        <p:nvPicPr>
          <p:cNvPr id="752" name="Google Shape;752;p87"/>
          <p:cNvPicPr preferRelativeResize="0"/>
          <p:nvPr/>
        </p:nvPicPr>
        <p:blipFill>
          <a:blip r:embed="rId3">
            <a:alphaModFix/>
          </a:blip>
          <a:stretch>
            <a:fillRect/>
          </a:stretch>
        </p:blipFill>
        <p:spPr>
          <a:xfrm>
            <a:off x="2115725" y="1129975"/>
            <a:ext cx="2910675" cy="3146400"/>
          </a:xfrm>
          <a:prstGeom prst="rect">
            <a:avLst/>
          </a:prstGeom>
          <a:noFill/>
          <a:ln>
            <a:noFill/>
          </a:ln>
        </p:spPr>
      </p:pic>
      <p:sp>
        <p:nvSpPr>
          <p:cNvPr id="753" name="Google Shape;753;p87"/>
          <p:cNvSpPr txBox="1"/>
          <p:nvPr/>
        </p:nvSpPr>
        <p:spPr>
          <a:xfrm>
            <a:off x="3501425" y="2149375"/>
            <a:ext cx="44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rPr>
              <a:t>childs= 5000 per generation</a:t>
            </a:r>
            <a:endParaRPr>
              <a:solidFill>
                <a:schemeClr val="dk1"/>
              </a:solidFill>
            </a:endParaRPr>
          </a:p>
        </p:txBody>
      </p:sp>
      <p:sp>
        <p:nvSpPr>
          <p:cNvPr id="754" name="Google Shape;754;p87"/>
          <p:cNvSpPr txBox="1"/>
          <p:nvPr/>
        </p:nvSpPr>
        <p:spPr>
          <a:xfrm>
            <a:off x="3916950" y="2872900"/>
            <a:ext cx="44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rPr>
              <a:t>train step s= &lt;60, 60, 120&gt; </a:t>
            </a:r>
            <a:endParaRPr>
              <a:solidFill>
                <a:schemeClr val="dk1"/>
              </a:solidFill>
            </a:endParaRPr>
          </a:p>
        </p:txBody>
      </p:sp>
      <p:sp>
        <p:nvSpPr>
          <p:cNvPr id="755" name="Google Shape;755;p87"/>
          <p:cNvSpPr txBox="1"/>
          <p:nvPr/>
        </p:nvSpPr>
        <p:spPr>
          <a:xfrm>
            <a:off x="3472050" y="1202775"/>
            <a:ext cx="219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rPr>
              <a:t>30 architectures per </a:t>
            </a:r>
            <a:r>
              <a:rPr lang="it">
                <a:solidFill>
                  <a:schemeClr val="dk1"/>
                </a:solidFill>
              </a:rPr>
              <a:t>Tournament</a:t>
            </a:r>
            <a:r>
              <a:rPr lang="it">
                <a:solidFill>
                  <a:schemeClr val="dk1"/>
                </a:solidFill>
              </a:rPr>
              <a:t> selection </a:t>
            </a:r>
            <a:endParaRPr>
              <a:solidFill>
                <a:schemeClr val="dk1"/>
              </a:solidFill>
            </a:endParaRPr>
          </a:p>
        </p:txBody>
      </p:sp>
      <p:sp>
        <p:nvSpPr>
          <p:cNvPr id="756" name="Google Shape;756;p87"/>
          <p:cNvSpPr txBox="1"/>
          <p:nvPr/>
        </p:nvSpPr>
        <p:spPr>
          <a:xfrm>
            <a:off x="4981800" y="1199825"/>
            <a:ext cx="533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8"/>
          <p:cNvSpPr txBox="1"/>
          <p:nvPr>
            <p:ph type="title"/>
          </p:nvPr>
        </p:nvSpPr>
        <p:spPr>
          <a:xfrm>
            <a:off x="311700" y="143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Results </a:t>
            </a:r>
            <a:endParaRPr/>
          </a:p>
        </p:txBody>
      </p:sp>
      <p:sp>
        <p:nvSpPr>
          <p:cNvPr id="762" name="Google Shape;762;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763" name="Google Shape;763;p88"/>
          <p:cNvPicPr preferRelativeResize="0"/>
          <p:nvPr/>
        </p:nvPicPr>
        <p:blipFill>
          <a:blip r:embed="rId3">
            <a:alphaModFix/>
          </a:blip>
          <a:stretch>
            <a:fillRect/>
          </a:stretch>
        </p:blipFill>
        <p:spPr>
          <a:xfrm>
            <a:off x="152400" y="869025"/>
            <a:ext cx="8839200" cy="2944030"/>
          </a:xfrm>
          <a:prstGeom prst="rect">
            <a:avLst/>
          </a:prstGeom>
          <a:noFill/>
          <a:ln>
            <a:noFill/>
          </a:ln>
        </p:spPr>
      </p:pic>
      <p:sp>
        <p:nvSpPr>
          <p:cNvPr id="764" name="Google Shape;764;p88"/>
          <p:cNvSpPr txBox="1"/>
          <p:nvPr/>
        </p:nvSpPr>
        <p:spPr>
          <a:xfrm>
            <a:off x="4572000" y="1112300"/>
            <a:ext cx="454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Validation dataset </a:t>
            </a:r>
            <a:endParaRPr sz="1100">
              <a:solidFill>
                <a:schemeClr val="dk1"/>
              </a:solidFill>
            </a:endParaRPr>
          </a:p>
        </p:txBody>
      </p:sp>
      <p:sp>
        <p:nvSpPr>
          <p:cNvPr id="765" name="Google Shape;765;p88"/>
          <p:cNvSpPr txBox="1"/>
          <p:nvPr/>
        </p:nvSpPr>
        <p:spPr>
          <a:xfrm>
            <a:off x="7224450" y="1112300"/>
            <a:ext cx="454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chemeClr val="dk1"/>
                </a:solidFill>
              </a:rPr>
              <a:t>Test Dataset</a:t>
            </a:r>
            <a:endParaRPr sz="1100">
              <a:solidFill>
                <a:schemeClr val="dk1"/>
              </a:solidFill>
            </a:endParaRPr>
          </a:p>
        </p:txBody>
      </p:sp>
      <p:sp>
        <p:nvSpPr>
          <p:cNvPr id="766" name="Google Shape;766;p88"/>
          <p:cNvSpPr txBox="1"/>
          <p:nvPr/>
        </p:nvSpPr>
        <p:spPr>
          <a:xfrm>
            <a:off x="78025" y="4880625"/>
            <a:ext cx="199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Table: (</a:t>
            </a:r>
            <a:r>
              <a:rPr lang="it" sz="800" u="sng">
                <a:solidFill>
                  <a:schemeClr val="hlink"/>
                </a:solidFill>
                <a:hlinkClick r:id="rId4"/>
              </a:rPr>
              <a:t>So et al., 2019</a:t>
            </a:r>
            <a:r>
              <a:rPr lang="it" sz="800">
                <a:solidFill>
                  <a:schemeClr val="dk2"/>
                </a:solidFill>
              </a:rPr>
              <a:t>)</a:t>
            </a:r>
            <a:endParaRPr sz="800">
              <a:solidFill>
                <a:schemeClr val="dk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9"/>
          <p:cNvSpPr txBox="1"/>
          <p:nvPr>
            <p:ph type="title"/>
          </p:nvPr>
        </p:nvSpPr>
        <p:spPr>
          <a:xfrm>
            <a:off x="143600" y="244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The Evolved Transformer: Encoding </a:t>
            </a:r>
            <a:endParaRPr/>
          </a:p>
        </p:txBody>
      </p:sp>
      <p:sp>
        <p:nvSpPr>
          <p:cNvPr id="772" name="Google Shape;772;p89"/>
          <p:cNvSpPr txBox="1"/>
          <p:nvPr>
            <p:ph idx="1" type="body"/>
          </p:nvPr>
        </p:nvSpPr>
        <p:spPr>
          <a:xfrm>
            <a:off x="311700" y="10724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it">
                <a:solidFill>
                  <a:schemeClr val="dk1"/>
                </a:solidFill>
              </a:rPr>
              <a:t> [left input, left normalization, left layer, left</a:t>
            </a:r>
            <a:endParaRPr>
              <a:solidFill>
                <a:schemeClr val="dk1"/>
              </a:solidFill>
            </a:endParaRPr>
          </a:p>
          <a:p>
            <a:pPr indent="0" lvl="0" marL="0" rtl="0" algn="l">
              <a:spcBef>
                <a:spcPts val="1200"/>
              </a:spcBef>
              <a:spcAft>
                <a:spcPts val="0"/>
              </a:spcAft>
              <a:buClr>
                <a:schemeClr val="dk1"/>
              </a:buClr>
              <a:buSzPts val="1100"/>
              <a:buFont typeface="Arial"/>
              <a:buNone/>
            </a:pPr>
            <a:r>
              <a:rPr lang="it">
                <a:solidFill>
                  <a:schemeClr val="dk1"/>
                </a:solidFill>
              </a:rPr>
              <a:t> relative output dimension, left activation, right input, right</a:t>
            </a:r>
            <a:endParaRPr>
              <a:solidFill>
                <a:schemeClr val="dk1"/>
              </a:solidFill>
            </a:endParaRPr>
          </a:p>
          <a:p>
            <a:pPr indent="0" lvl="0" marL="0" rtl="0" algn="l">
              <a:spcBef>
                <a:spcPts val="1200"/>
              </a:spcBef>
              <a:spcAft>
                <a:spcPts val="0"/>
              </a:spcAft>
              <a:buClr>
                <a:schemeClr val="dk1"/>
              </a:buClr>
              <a:buSzPts val="1100"/>
              <a:buFont typeface="Arial"/>
              <a:buNone/>
            </a:pPr>
            <a:r>
              <a:rPr lang="it">
                <a:solidFill>
                  <a:schemeClr val="dk1"/>
                </a:solidFill>
              </a:rPr>
              <a:t> normalization, right layer, right relative output dimension,</a:t>
            </a:r>
            <a:endParaRPr>
              <a:solidFill>
                <a:schemeClr val="dk1"/>
              </a:solidFill>
            </a:endParaRPr>
          </a:p>
          <a:p>
            <a:pPr indent="0" lvl="0" marL="0" rtl="0" algn="l">
              <a:spcBef>
                <a:spcPts val="1200"/>
              </a:spcBef>
              <a:spcAft>
                <a:spcPts val="0"/>
              </a:spcAft>
              <a:buClr>
                <a:schemeClr val="dk1"/>
              </a:buClr>
              <a:buSzPts val="1100"/>
              <a:buFont typeface="Arial"/>
              <a:buNone/>
            </a:pPr>
            <a:r>
              <a:rPr lang="it">
                <a:solidFill>
                  <a:schemeClr val="dk1"/>
                </a:solidFill>
              </a:rPr>
              <a:t> right activation, combiner function]x14 + [number of cells]x2</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773" name="Google Shape;773;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About Myself </a:t>
            </a:r>
            <a:endParaRPr/>
          </a:p>
        </p:txBody>
      </p:sp>
      <p:sp>
        <p:nvSpPr>
          <p:cNvPr id="779" name="Google Shape;779;p90"/>
          <p:cNvSpPr txBox="1"/>
          <p:nvPr/>
        </p:nvSpPr>
        <p:spPr>
          <a:xfrm>
            <a:off x="396825" y="1371600"/>
            <a:ext cx="8098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BSc in Statistics and Information Management </a:t>
            </a:r>
            <a:endParaRPr sz="1800">
              <a:solidFill>
                <a:schemeClr val="dk1"/>
              </a:solidFill>
            </a:endParaRPr>
          </a:p>
        </p:txBody>
      </p:sp>
      <p:sp>
        <p:nvSpPr>
          <p:cNvPr id="780" name="Google Shape;780;p90"/>
          <p:cNvSpPr txBox="1"/>
          <p:nvPr/>
        </p:nvSpPr>
        <p:spPr>
          <a:xfrm>
            <a:off x="396825" y="2187175"/>
            <a:ext cx="7252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3rd Semester in MSc Statistics and Data Science </a:t>
            </a:r>
            <a:endParaRPr sz="1800">
              <a:solidFill>
                <a:schemeClr val="dk1"/>
              </a:solidFill>
            </a:endParaRPr>
          </a:p>
        </p:txBody>
      </p:sp>
      <p:sp>
        <p:nvSpPr>
          <p:cNvPr id="781" name="Google Shape;781;p90"/>
          <p:cNvSpPr txBox="1"/>
          <p:nvPr/>
        </p:nvSpPr>
        <p:spPr>
          <a:xfrm>
            <a:off x="396825" y="3086100"/>
            <a:ext cx="65016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it" sz="1800">
                <a:solidFill>
                  <a:schemeClr val="dk1"/>
                </a:solidFill>
              </a:rPr>
              <a:t>Research Assistant at the Bavarian AI Chair for Mathematical foundation of Artificial Intelligence</a:t>
            </a:r>
            <a:endParaRPr sz="1800">
              <a:solidFill>
                <a:schemeClr val="dk1"/>
              </a:solidFill>
            </a:endParaRPr>
          </a:p>
        </p:txBody>
      </p:sp>
      <p:sp>
        <p:nvSpPr>
          <p:cNvPr id="782" name="Google Shape;782;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1"/>
          <p:cNvSpPr txBox="1"/>
          <p:nvPr>
            <p:ph type="title"/>
          </p:nvPr>
        </p:nvSpPr>
        <p:spPr>
          <a:xfrm>
            <a:off x="311700" y="167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for Transformers: Search Space </a:t>
            </a:r>
            <a:endParaRPr/>
          </a:p>
        </p:txBody>
      </p:sp>
      <p:sp>
        <p:nvSpPr>
          <p:cNvPr id="788" name="Google Shape;788;p91"/>
          <p:cNvSpPr txBox="1"/>
          <p:nvPr/>
        </p:nvSpPr>
        <p:spPr>
          <a:xfrm>
            <a:off x="689550" y="854375"/>
            <a:ext cx="77649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Operations: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MHSA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Normalization</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Feed Forward Layers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Convolution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Activation Functions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Connections: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Skipped Connections</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Concatenation</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Others: </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Number of encoder/decoder layers</a:t>
            </a:r>
            <a:endParaRPr sz="1800">
              <a:solidFill>
                <a:schemeClr val="dk1"/>
              </a:solidFill>
            </a:endParaRPr>
          </a:p>
          <a:p>
            <a:pPr indent="-342900" lvl="1" marL="914400" rtl="0" algn="l">
              <a:spcBef>
                <a:spcPts val="0"/>
              </a:spcBef>
              <a:spcAft>
                <a:spcPts val="0"/>
              </a:spcAft>
              <a:buClr>
                <a:schemeClr val="dk1"/>
              </a:buClr>
              <a:buSzPts val="1800"/>
              <a:buChar char="○"/>
            </a:pPr>
            <a:r>
              <a:rPr lang="it" sz="1800">
                <a:solidFill>
                  <a:schemeClr val="dk1"/>
                </a:solidFill>
              </a:rPr>
              <a:t>Hidden size </a:t>
            </a:r>
            <a:endParaRPr sz="1800">
              <a:solidFill>
                <a:schemeClr val="dk1"/>
              </a:solidFill>
            </a:endParaRPr>
          </a:p>
        </p:txBody>
      </p:sp>
      <p:sp>
        <p:nvSpPr>
          <p:cNvPr id="789" name="Google Shape;789;p91"/>
          <p:cNvSpPr txBox="1"/>
          <p:nvPr/>
        </p:nvSpPr>
        <p:spPr>
          <a:xfrm>
            <a:off x="2416575" y="1397825"/>
            <a:ext cx="496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 number of heads</a:t>
            </a:r>
            <a:endParaRPr sz="1800">
              <a:solidFill>
                <a:schemeClr val="dk1"/>
              </a:solidFill>
            </a:endParaRPr>
          </a:p>
        </p:txBody>
      </p:sp>
      <p:sp>
        <p:nvSpPr>
          <p:cNvPr id="790" name="Google Shape;790;p91"/>
          <p:cNvSpPr txBox="1"/>
          <p:nvPr/>
        </p:nvSpPr>
        <p:spPr>
          <a:xfrm>
            <a:off x="3860250" y="1914800"/>
            <a:ext cx="459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 dimension</a:t>
            </a:r>
            <a:endParaRPr sz="1800">
              <a:solidFill>
                <a:schemeClr val="dk1"/>
              </a:solidFill>
            </a:endParaRPr>
          </a:p>
        </p:txBody>
      </p:sp>
      <p:sp>
        <p:nvSpPr>
          <p:cNvPr id="791" name="Google Shape;791;p91"/>
          <p:cNvSpPr txBox="1"/>
          <p:nvPr/>
        </p:nvSpPr>
        <p:spPr>
          <a:xfrm>
            <a:off x="3694500" y="2516825"/>
            <a:ext cx="472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 which one</a:t>
            </a:r>
            <a:endParaRPr sz="1800">
              <a:solidFill>
                <a:schemeClr val="dk1"/>
              </a:solidFill>
            </a:endParaRPr>
          </a:p>
        </p:txBody>
      </p:sp>
      <p:sp>
        <p:nvSpPr>
          <p:cNvPr id="792" name="Google Shape;792;p91"/>
          <p:cNvSpPr txBox="1"/>
          <p:nvPr/>
        </p:nvSpPr>
        <p:spPr>
          <a:xfrm>
            <a:off x="2866450" y="2196125"/>
            <a:ext cx="496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rPr>
              <a:t> → kernel size</a:t>
            </a:r>
            <a:endParaRPr sz="1800">
              <a:solidFill>
                <a:schemeClr val="dk1"/>
              </a:solidFill>
            </a:endParaRPr>
          </a:p>
        </p:txBody>
      </p:sp>
      <p:sp>
        <p:nvSpPr>
          <p:cNvPr id="793" name="Google Shape;793;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AGENDA</a:t>
            </a:r>
            <a:endParaRPr/>
          </a:p>
        </p:txBody>
      </p:sp>
      <p:sp>
        <p:nvSpPr>
          <p:cNvPr id="116" name="Google Shape;116;p20"/>
          <p:cNvSpPr txBox="1"/>
          <p:nvPr/>
        </p:nvSpPr>
        <p:spPr>
          <a:xfrm>
            <a:off x="513975" y="1463875"/>
            <a:ext cx="55479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B7B7B7"/>
              </a:buClr>
              <a:buSzPts val="1800"/>
              <a:buChar char="●"/>
            </a:pPr>
            <a:r>
              <a:rPr lang="it" sz="1800">
                <a:solidFill>
                  <a:srgbClr val="B7B7B7"/>
                </a:solidFill>
                <a:highlight>
                  <a:schemeClr val="lt1"/>
                </a:highlight>
              </a:rPr>
              <a:t>Transformers</a:t>
            </a:r>
            <a:endParaRPr sz="1800">
              <a:solidFill>
                <a:srgbClr val="B7B7B7"/>
              </a:solidFill>
              <a:highlight>
                <a:schemeClr val="lt1"/>
              </a:highlight>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it" sz="1800">
                <a:solidFill>
                  <a:schemeClr val="dk1"/>
                </a:solidFill>
              </a:rPr>
              <a:t>NAS</a:t>
            </a:r>
            <a:endParaRPr sz="1800">
              <a:solidFill>
                <a:schemeClr val="dk1"/>
              </a:solidFill>
            </a:endParaRPr>
          </a:p>
          <a:p>
            <a:pPr indent="0" lvl="0" marL="0" rtl="0" algn="l">
              <a:spcBef>
                <a:spcPts val="0"/>
              </a:spcBef>
              <a:spcAft>
                <a:spcPts val="0"/>
              </a:spcAft>
              <a:buNone/>
            </a:pPr>
            <a:r>
              <a:t/>
            </a:r>
            <a:endParaRPr sz="1800">
              <a:solidFill>
                <a:srgbClr val="B7B7B7"/>
              </a:solidFill>
            </a:endParaRPr>
          </a:p>
          <a:p>
            <a:pPr indent="-342900" lvl="0" marL="457200" rtl="0" algn="l">
              <a:spcBef>
                <a:spcPts val="0"/>
              </a:spcBef>
              <a:spcAft>
                <a:spcPts val="0"/>
              </a:spcAft>
              <a:buClr>
                <a:srgbClr val="B7B7B7"/>
              </a:buClr>
              <a:buSzPts val="1800"/>
              <a:buChar char="●"/>
            </a:pPr>
            <a:r>
              <a:rPr lang="it" sz="1800">
                <a:solidFill>
                  <a:srgbClr val="B7B7B7"/>
                </a:solidFill>
              </a:rPr>
              <a:t>NAS for Transformers</a:t>
            </a:r>
            <a:endParaRPr sz="1800">
              <a:solidFill>
                <a:srgbClr val="B7B7B7"/>
              </a:solidFill>
            </a:endParaRPr>
          </a:p>
          <a:p>
            <a:pPr indent="0" lvl="0" marL="0" rtl="0" algn="l">
              <a:spcBef>
                <a:spcPts val="0"/>
              </a:spcBef>
              <a:spcAft>
                <a:spcPts val="0"/>
              </a:spcAft>
              <a:buNone/>
            </a:pPr>
            <a:r>
              <a:t/>
            </a:r>
            <a:endParaRPr sz="1800">
              <a:solidFill>
                <a:srgbClr val="B7B7B7"/>
              </a:solidFill>
            </a:endParaRPr>
          </a:p>
          <a:p>
            <a:pPr indent="-342900" lvl="0" marL="457200" rtl="0" algn="l">
              <a:spcBef>
                <a:spcPts val="0"/>
              </a:spcBef>
              <a:spcAft>
                <a:spcPts val="0"/>
              </a:spcAft>
              <a:buClr>
                <a:srgbClr val="B7B7B7"/>
              </a:buClr>
              <a:buSzPts val="1800"/>
              <a:buChar char="●"/>
            </a:pPr>
            <a:r>
              <a:rPr lang="it" sz="1800">
                <a:solidFill>
                  <a:srgbClr val="B7B7B7"/>
                </a:solidFill>
              </a:rPr>
              <a:t>Limitations &amp; Future Directions</a:t>
            </a:r>
            <a:endParaRPr sz="1800">
              <a:solidFill>
                <a:srgbClr val="B7B7B7"/>
              </a:solidFill>
            </a:endParaRPr>
          </a:p>
          <a:p>
            <a:pPr indent="0" lvl="0" marL="457200" rtl="0" algn="l">
              <a:spcBef>
                <a:spcPts val="0"/>
              </a:spcBef>
              <a:spcAft>
                <a:spcPts val="0"/>
              </a:spcAft>
              <a:buNone/>
            </a:pPr>
            <a:r>
              <a:t/>
            </a:r>
            <a:endParaRPr sz="1800">
              <a:solidFill>
                <a:srgbClr val="B7B7B7"/>
              </a:solidFill>
            </a:endParaRPr>
          </a:p>
        </p:txBody>
      </p:sp>
      <p:sp>
        <p:nvSpPr>
          <p:cNvPr id="117" name="Google Shape;11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152400" y="175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NAS: Overview</a:t>
            </a:r>
            <a:endParaRPr/>
          </a:p>
        </p:txBody>
      </p:sp>
      <p:pic>
        <p:nvPicPr>
          <p:cNvPr id="123" name="Google Shape;123;p21"/>
          <p:cNvPicPr preferRelativeResize="0"/>
          <p:nvPr/>
        </p:nvPicPr>
        <p:blipFill>
          <a:blip r:embed="rId3">
            <a:alphaModFix/>
          </a:blip>
          <a:stretch>
            <a:fillRect/>
          </a:stretch>
        </p:blipFill>
        <p:spPr>
          <a:xfrm>
            <a:off x="2057400" y="876385"/>
            <a:ext cx="4419599" cy="3684040"/>
          </a:xfrm>
          <a:prstGeom prst="rect">
            <a:avLst/>
          </a:prstGeom>
          <a:noFill/>
          <a:ln>
            <a:noFill/>
          </a:ln>
        </p:spPr>
      </p:pic>
      <p:sp>
        <p:nvSpPr>
          <p:cNvPr id="124" name="Google Shape;124;p21"/>
          <p:cNvSpPr txBox="1"/>
          <p:nvPr/>
        </p:nvSpPr>
        <p:spPr>
          <a:xfrm>
            <a:off x="0" y="4819500"/>
            <a:ext cx="5547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dk2"/>
                </a:solidFill>
              </a:rPr>
              <a:t>Graph</a:t>
            </a:r>
            <a:r>
              <a:rPr lang="it" sz="800">
                <a:solidFill>
                  <a:schemeClr val="dk2"/>
                </a:solidFill>
              </a:rPr>
              <a:t>:</a:t>
            </a:r>
            <a:r>
              <a:rPr lang="it"/>
              <a:t> </a:t>
            </a:r>
            <a:r>
              <a:rPr lang="it" sz="800" u="sng">
                <a:solidFill>
                  <a:schemeClr val="hlink"/>
                </a:solidFill>
                <a:hlinkClick r:id="rId4"/>
              </a:rPr>
              <a:t>Deng and Lindauer, 2021</a:t>
            </a:r>
            <a:endParaRPr sz="800">
              <a:solidFill>
                <a:schemeClr val="dk2"/>
              </a:solidFill>
            </a:endParaRPr>
          </a:p>
          <a:p>
            <a:pPr indent="0" lvl="0" marL="0" rtl="0" algn="l">
              <a:spcBef>
                <a:spcPts val="0"/>
              </a:spcBef>
              <a:spcAft>
                <a:spcPts val="0"/>
              </a:spcAft>
              <a:buNone/>
            </a:pPr>
            <a:r>
              <a:t/>
            </a:r>
            <a:endParaRPr sz="800">
              <a:solidFill>
                <a:schemeClr val="dk1"/>
              </a:solidFill>
            </a:endParaRPr>
          </a:p>
        </p:txBody>
      </p:sp>
      <p:sp>
        <p:nvSpPr>
          <p:cNvPr id="125" name="Google Shape;125;p21"/>
          <p:cNvSpPr txBox="1"/>
          <p:nvPr/>
        </p:nvSpPr>
        <p:spPr>
          <a:xfrm>
            <a:off x="4867625" y="1441675"/>
            <a:ext cx="4191300" cy="32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aseline="30000" sz="900">
              <a:solidFill>
                <a:schemeClr val="dk1"/>
              </a:solidFill>
            </a:endParaRPr>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